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257" r:id="rId2"/>
    <p:sldId id="258" r:id="rId3"/>
    <p:sldId id="334" r:id="rId4"/>
    <p:sldId id="295" r:id="rId5"/>
    <p:sldId id="296" r:id="rId6"/>
    <p:sldId id="299" r:id="rId7"/>
    <p:sldId id="298" r:id="rId8"/>
    <p:sldId id="300" r:id="rId9"/>
    <p:sldId id="297"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1" r:id="rId32"/>
    <p:sldId id="282" r:id="rId33"/>
    <p:sldId id="283" r:id="rId34"/>
    <p:sldId id="294" r:id="rId35"/>
    <p:sldId id="285" r:id="rId36"/>
    <p:sldId id="286" r:id="rId37"/>
    <p:sldId id="292" r:id="rId38"/>
    <p:sldId id="284" r:id="rId39"/>
    <p:sldId id="414" r:id="rId40"/>
    <p:sldId id="416" r:id="rId41"/>
    <p:sldId id="351" r:id="rId42"/>
    <p:sldId id="354" r:id="rId43"/>
    <p:sldId id="355" r:id="rId44"/>
    <p:sldId id="356" r:id="rId45"/>
    <p:sldId id="357" r:id="rId46"/>
    <p:sldId id="358" r:id="rId47"/>
    <p:sldId id="359" r:id="rId48"/>
    <p:sldId id="360" r:id="rId49"/>
    <p:sldId id="361" r:id="rId50"/>
    <p:sldId id="362" r:id="rId51"/>
    <p:sldId id="352" r:id="rId52"/>
    <p:sldId id="363" r:id="rId53"/>
    <p:sldId id="364" r:id="rId54"/>
    <p:sldId id="365" r:id="rId55"/>
    <p:sldId id="366" r:id="rId56"/>
    <p:sldId id="367" r:id="rId57"/>
    <p:sldId id="368" r:id="rId58"/>
    <p:sldId id="369" r:id="rId59"/>
    <p:sldId id="370" r:id="rId60"/>
    <p:sldId id="372" r:id="rId61"/>
    <p:sldId id="373" r:id="rId62"/>
    <p:sldId id="371" r:id="rId63"/>
    <p:sldId id="374" r:id="rId64"/>
    <p:sldId id="413" r:id="rId65"/>
    <p:sldId id="339" r:id="rId66"/>
    <p:sldId id="312" r:id="rId67"/>
    <p:sldId id="313" r:id="rId68"/>
    <p:sldId id="340" r:id="rId69"/>
    <p:sldId id="328" r:id="rId70"/>
    <p:sldId id="302" r:id="rId71"/>
    <p:sldId id="314" r:id="rId72"/>
    <p:sldId id="304" r:id="rId73"/>
    <p:sldId id="306" r:id="rId74"/>
    <p:sldId id="307" r:id="rId75"/>
    <p:sldId id="316" r:id="rId76"/>
    <p:sldId id="348" r:id="rId77"/>
    <p:sldId id="349" r:id="rId78"/>
    <p:sldId id="318" r:id="rId79"/>
    <p:sldId id="320" r:id="rId80"/>
    <p:sldId id="310" r:id="rId81"/>
    <p:sldId id="311" r:id="rId82"/>
    <p:sldId id="321" r:id="rId83"/>
    <p:sldId id="322" r:id="rId84"/>
    <p:sldId id="323" r:id="rId85"/>
    <p:sldId id="324" r:id="rId86"/>
    <p:sldId id="325" r:id="rId87"/>
    <p:sldId id="331" r:id="rId88"/>
    <p:sldId id="342" r:id="rId89"/>
    <p:sldId id="344" r:id="rId90"/>
    <p:sldId id="345" r:id="rId91"/>
    <p:sldId id="287" r:id="rId92"/>
    <p:sldId id="288" r:id="rId93"/>
    <p:sldId id="346" r:id="rId94"/>
    <p:sldId id="347" r:id="rId95"/>
    <p:sldId id="338" r:id="rId96"/>
    <p:sldId id="341" r:id="rId97"/>
    <p:sldId id="343" r:id="rId98"/>
    <p:sldId id="332" r:id="rId99"/>
    <p:sldId id="333" r:id="rId100"/>
    <p:sldId id="317" r:id="rId101"/>
    <p:sldId id="335" r:id="rId102"/>
    <p:sldId id="336" r:id="rId103"/>
    <p:sldId id="33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45"/>
    <p:restoredTop sz="96327"/>
  </p:normalViewPr>
  <p:slideViewPr>
    <p:cSldViewPr snapToGrid="0">
      <p:cViewPr varScale="1">
        <p:scale>
          <a:sx n="123" d="100"/>
          <a:sy n="123" d="100"/>
        </p:scale>
        <p:origin x="200"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B96CA-40C7-1B49-A17B-3CEC41EE065F}" type="datetimeFigureOut">
              <a:rPr lang="en-US" smtClean="0"/>
              <a:t>3/3/24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4D5CB-9C4E-7744-8060-C255C2ADAA25}" type="slidenum">
              <a:rPr lang="en-US" smtClean="0"/>
              <a:t>‹#›</a:t>
            </a:fld>
            <a:endParaRPr lang="en-US"/>
          </a:p>
        </p:txBody>
      </p:sp>
    </p:spTree>
    <p:extLst>
      <p:ext uri="{BB962C8B-B14F-4D97-AF65-F5344CB8AC3E}">
        <p14:creationId xmlns:p14="http://schemas.microsoft.com/office/powerpoint/2010/main" val="2381842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531814c66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2531814c66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5377613289_0_2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g25377613289_0_2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5377613289_0_2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25377613289_0_2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5377613289_0_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25377613289_0_2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5377613289_0_2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g25377613289_0_2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5377613289_0_2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25377613289_0_2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5377613289_0_2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g25377613289_0_2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5377613289_0_2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25377613289_0_2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5377613289_0_4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5377613289_0_4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5377613289_0_1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5377613289_0_1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5377613289_0_1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5" name="Google Shape;815;g25377613289_0_1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a:extLst>
            <a:ext uri="{FF2B5EF4-FFF2-40B4-BE49-F238E27FC236}">
              <a16:creationId xmlns:a16="http://schemas.microsoft.com/office/drawing/2014/main" id="{DF510871-8FFE-7EA5-4470-B3A0EE8E72EA}"/>
            </a:ext>
          </a:extLst>
        </p:cNvPr>
        <p:cNvGrpSpPr/>
        <p:nvPr/>
      </p:nvGrpSpPr>
      <p:grpSpPr>
        <a:xfrm>
          <a:off x="0" y="0"/>
          <a:ext cx="0" cy="0"/>
          <a:chOff x="0" y="0"/>
          <a:chExt cx="0" cy="0"/>
        </a:xfrm>
      </p:grpSpPr>
      <p:sp>
        <p:nvSpPr>
          <p:cNvPr id="721" name="Google Shape;721;g2531814c66c_0_3:notes">
            <a:extLst>
              <a:ext uri="{FF2B5EF4-FFF2-40B4-BE49-F238E27FC236}">
                <a16:creationId xmlns:a16="http://schemas.microsoft.com/office/drawing/2014/main" id="{93E389C2-530B-AE9C-2814-3FEB3D6F1A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2531814c66c_0_3:notes">
            <a:extLst>
              <a:ext uri="{FF2B5EF4-FFF2-40B4-BE49-F238E27FC236}">
                <a16:creationId xmlns:a16="http://schemas.microsoft.com/office/drawing/2014/main" id="{D4916098-A2D0-AC8C-C836-4E6094942A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5262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5377613289_0_1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g25377613289_0_1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5377613289_0_1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g25377613289_0_1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5377613289_0_1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25377613289_0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5377613289_0_1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g25377613289_0_1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5377613289_0_1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g25377613289_0_1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25377613289_0_1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g25377613289_0_1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5377613289_0_1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25377613289_0_1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5377613289_0_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3" name="Google Shape;883;g25377613289_0_1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5377613289_0_1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25377613289_0_1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5377613289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g25377613289_0_1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531814c6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32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5377613289_0_1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g25377613289_0_1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5377613289_0_1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Google Shape;931;g25377613289_0_1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5377613289_0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g25377613289_0_1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5377613289_0_2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g25377613289_0_26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5377613289_0_2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3" name="Google Shape;953;g25377613289_0_2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5377613289_0_2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g25377613289_0_29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5377613289_0_2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g25377613289_0_29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5377613289_0_4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a:extLst>
            <a:ext uri="{FF2B5EF4-FFF2-40B4-BE49-F238E27FC236}">
              <a16:creationId xmlns:a16="http://schemas.microsoft.com/office/drawing/2014/main" id="{DF510871-8FFE-7EA5-4470-B3A0EE8E72EA}"/>
            </a:ext>
          </a:extLst>
        </p:cNvPr>
        <p:cNvGrpSpPr/>
        <p:nvPr/>
      </p:nvGrpSpPr>
      <p:grpSpPr>
        <a:xfrm>
          <a:off x="0" y="0"/>
          <a:ext cx="0" cy="0"/>
          <a:chOff x="0" y="0"/>
          <a:chExt cx="0" cy="0"/>
        </a:xfrm>
      </p:grpSpPr>
      <p:sp>
        <p:nvSpPr>
          <p:cNvPr id="721" name="Google Shape;721;g2531814c66c_0_3:notes">
            <a:extLst>
              <a:ext uri="{FF2B5EF4-FFF2-40B4-BE49-F238E27FC236}">
                <a16:creationId xmlns:a16="http://schemas.microsoft.com/office/drawing/2014/main" id="{93E389C2-530B-AE9C-2814-3FEB3D6F1A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2531814c66c_0_3:notes">
            <a:extLst>
              <a:ext uri="{FF2B5EF4-FFF2-40B4-BE49-F238E27FC236}">
                <a16:creationId xmlns:a16="http://schemas.microsoft.com/office/drawing/2014/main" id="{D4916098-A2D0-AC8C-C836-4E6094942A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52621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531814c6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32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531814c6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660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47CE6512-EE8A-5031-602B-AAA72170EA1A}"/>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B3C0F540-6519-5AB9-4CA8-41BC5C359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1C67361D-60EA-D90E-427B-383AE7EA7B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263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3AE1CB77-99E1-3252-F06A-98AC8DD44688}"/>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D6BC9BDB-D17B-0C13-3EFB-F88D09CE3B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DE3E1C8-D996-F1EC-291C-4F953D3DC4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896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0402076F-D62E-4245-0D2F-20A06F3D684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2A5C83A5-B0F1-6656-D437-965C0F4339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F25506F3-5B9F-3FBB-EB13-40B0DC2ED8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802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254FA72-9761-AA9E-BEBF-CE2884DB99D1}"/>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50CDC6F1-01FE-3A44-3035-D51D734ACE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92DDA35-CA94-6663-CAE8-8F4C28C161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967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3589AB33-7574-A559-D160-50232CD7C137}"/>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8CBE10EC-94D7-B7BA-786D-B78C31F956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0CF0B9B1-7C03-4734-0A50-A1E26DD406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266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97F89546-0A26-626D-D439-4C2938635A8B}"/>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E60AE81B-4BB3-B849-3CD1-8A7331879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3495B124-648F-0DE8-2D3F-DFD1A89825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584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0BD69509-57F7-6F89-FDBD-6E184F66966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B05F77E-E249-8260-76DD-C40DB28438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5D861313-1894-0343-FBF8-C5FD855E33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788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FEAAFF69-8D8C-6B90-2F85-200E9B554095}"/>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8BE90089-72ED-0211-DE8E-BCDAE13F8A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C67E736-82C7-3F8A-C1A1-B5CACD1705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574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0D45C6AE-D57E-93B2-FB00-FF9DA4E57F50}"/>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458A5E5A-F44D-31BB-EE67-ECA005D462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B0E14573-6414-4BCA-2BC0-2C57F27F13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829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A0C8C73B-23E5-FF06-5D62-FD2DC5949CA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75C41E15-D7C0-A922-3FD6-2AE56999ED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BBD870E6-9337-064D-657F-F38D8AB3F4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343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531814c6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9830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59EDE578-115E-EABB-823A-7977D491C758}"/>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1DD7B46-593F-0D95-4B74-25332F1DE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D3F06F0C-D340-CEC3-63AD-511C1823B1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86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60E8C8E3-47F3-87B0-BE91-1A2E3BA98DF2}"/>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446D15D6-23A3-9D21-D776-B71A9B664A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58A7E62C-B239-2D8D-A3BB-01CE813FE0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810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9596682B-F23C-AA67-782C-4E6496202DB3}"/>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7D239EF7-3BDE-A8E2-18E3-34C51E4D13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D53781BC-777A-461E-4241-A762624808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687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56FF543F-B890-1956-B08D-0F5236E4D8EF}"/>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25436158-4CE6-D423-41B3-E6A16DFF4B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084785C6-D296-2E1B-4B01-95DEB7786B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4125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57058566-1502-1AB6-6297-F48221A087E3}"/>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B4463FB-31DB-2E74-5AB9-EE86247A37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8135961C-E5F2-A648-06F7-15AACB78C0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082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91A63E48-BB03-EFAA-B06E-FCE486FF0392}"/>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1BA0EFEF-1325-1EA2-6369-8C358A5800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4869CBD8-7A6A-B02F-AB7F-4E6544AA35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47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0F06FD82-1C86-A6B2-F7D7-33EA6F673998}"/>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58E7C94A-7965-196C-CC89-2017410615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8F8E88BD-0EEB-2C7F-C59B-2704E0E9C5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0101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6045767F-859D-CF57-D127-896B28C2B829}"/>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6FB3F1AA-4047-C987-4926-EA345BAFCC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8F4394D5-9DA9-F31C-B7CE-B2EF132A5A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6031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AFD288B7-229D-6905-D987-7F4E0467659D}"/>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4C456A20-36DA-D91B-010C-D5C09FD0DE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283B930D-EFA7-BE13-5A3C-47D1D66835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6139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E17D222-53E3-B25D-1B06-678D6A4DB82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5D738364-5D82-28B2-5E68-8CF5C5B09F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CF3F7076-653E-6453-0E70-1E2F089F57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59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531814c6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155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72F0A48C-B0D2-E3C0-3CA2-B685C0A65E7F}"/>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D3908EBA-2658-324D-7993-BC66217CAC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1FC495F9-570F-8EE5-7D71-CAC814778C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621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6EEC9180-09F0-70BA-67EF-790A55B44EB2}"/>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25FF4E3A-0205-595A-485E-C5C9840555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B687CCE-47A1-FB63-C589-AE3F57DB5E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3526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C8F431F2-F540-8DA2-85DE-CDB7D858A93B}"/>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1F9156D-A791-B9CA-12C0-E77DDD9CF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14EAA478-8DB9-1C71-0783-5FFD22DC98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5407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7F7A6BCC-27FB-0AD9-9206-D496B3ED1F35}"/>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AA12984C-D27A-9CD9-433D-2B4075F1A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E3D18A02-014C-A85F-E8FD-2DF1D3F88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3150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C6364046-4E17-ED49-3F02-9F959E6F2E39}"/>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E29598F5-590E-F3B9-31C0-0565835A8F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F45D0148-BDB4-7368-82DB-5DC58B14CA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8584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CEBC245E-8356-0A8E-AF16-5A7179BA3B0A}"/>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84657951-D69A-1313-B0B4-5D027FBDCF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14154D6B-342D-FB72-27EE-EFE1A6C2BE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464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0BC59C49-B1FC-C7D8-4F7F-58DD8DC974FA}"/>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C61091DD-5614-010B-FA8C-95B62467C9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590368A4-DF3C-0826-FC6D-9F9E0966A6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947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14320DD2-26D6-1A20-CDC6-03B285C7DBD1}"/>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9EB89CB7-F204-082A-3B4B-618FC1BB16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91C446A6-E4BA-2BA2-8709-617ED0B269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1708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19605252-FCF9-3627-5EE7-7B4D1D99D9C5}"/>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FB3FB105-FCF6-B160-40CB-9F4AAD5C77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D6FAE8BE-4431-AF9E-6444-B4A9AA1C41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524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4851F68A-99EC-7294-A898-EDA8C384453A}"/>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73EBF34B-D868-06AE-1D5B-66CB2AABE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6EC07CBD-D12D-C8E3-8CE1-968823EDCA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70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531814c6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544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FCE00164-9692-081B-B151-3DBBCE832FFD}"/>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67FD7CD9-273A-9D83-8B7E-86539EEDA2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CB8CC0F7-9A3D-89ED-680E-BE7B44138E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990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269DE2DE-D745-1676-FB8A-BC02EB4B68E6}"/>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FF952D04-A687-C1CE-A6BE-703053F76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CABA36E8-A4AA-C74A-BEE8-D324ECE814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2498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676AFC3C-FFB5-D925-004D-E78AED8D4B0C}"/>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4594BD29-B5AE-038F-5F2F-08E8DAAD50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B0B112A5-8350-4509-4A3D-FCD71E92C7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4827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9CDFBBC8-9ED1-0326-7516-38DB8B26D408}"/>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E255530D-87E2-A1FE-F82D-651B4FAF5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6628F291-159D-5453-1098-4C845C2600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6972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259C9E1C-77E5-E637-B1C6-00A46AF40408}"/>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0A7EEBC5-65AF-20BC-37E9-3177D6364F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76F13F2C-50D8-6C8F-7BA4-CEC0704461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450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07D31D5F-E81D-5E1D-5B39-43114488E033}"/>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9294FBA0-1F89-5716-C8C1-866F5F9F15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D04C1810-DD5C-A11D-04ED-699990B3E4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916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9CA07FCD-9C6A-DEC5-0884-83D9A914F755}"/>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7136C0AA-97E5-6567-43EB-448B349B45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012313C3-DF7C-6B67-DA69-FEE51C97A0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0713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CD5C1545-2CEC-FF31-340D-0A53FC662CBC}"/>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FE3E5442-2428-BC65-6495-787ED620AC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C15A5673-5ACB-819A-43A7-7F5CBDE2F2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481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924B535D-33C7-A5DB-2A66-AE4B318379B1}"/>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A4486511-D1EC-26E5-B25F-EDB661BF85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DE9C6442-A019-CB35-ED94-22B8748DD0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1415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a:extLst>
            <a:ext uri="{FF2B5EF4-FFF2-40B4-BE49-F238E27FC236}">
              <a16:creationId xmlns:a16="http://schemas.microsoft.com/office/drawing/2014/main" id="{446D5B5E-98E2-E1DE-5212-3FC59187A38C}"/>
            </a:ext>
          </a:extLst>
        </p:cNvPr>
        <p:cNvGrpSpPr/>
        <p:nvPr/>
      </p:nvGrpSpPr>
      <p:grpSpPr>
        <a:xfrm>
          <a:off x="0" y="0"/>
          <a:ext cx="0" cy="0"/>
          <a:chOff x="0" y="0"/>
          <a:chExt cx="0" cy="0"/>
        </a:xfrm>
      </p:grpSpPr>
      <p:sp>
        <p:nvSpPr>
          <p:cNvPr id="947" name="Google Shape;947;g25377613289_0_4090:notes">
            <a:extLst>
              <a:ext uri="{FF2B5EF4-FFF2-40B4-BE49-F238E27FC236}">
                <a16:creationId xmlns:a16="http://schemas.microsoft.com/office/drawing/2014/main" id="{E270E381-9E6C-0231-B426-875C011449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5377613289_0_4090:notes">
            <a:extLst>
              <a:ext uri="{FF2B5EF4-FFF2-40B4-BE49-F238E27FC236}">
                <a16:creationId xmlns:a16="http://schemas.microsoft.com/office/drawing/2014/main" id="{F790009F-2EF7-6A5D-BBCD-2F98D96CFF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177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531814c6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41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531814c6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649B-17C7-1D79-33CD-C838F918938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B824CFD-3BCF-6861-273E-9D5B471DC9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38991F5-B0CB-A731-20EB-9F474BEC1A7A}"/>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761684CA-61EF-3D16-155E-40978B937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1043FB-4164-FCFC-F639-F647541EC8D3}"/>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1489035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4606-D599-AF50-6C07-E44982A7549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40228D7-4908-662F-E676-D0F593F551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21EDDE-37BC-39B6-CF33-5F9ECC7B31E9}"/>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D04A9053-38B0-1D66-064E-4BFFBC783E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E8741-CCA0-0C0E-EA4D-49DC5D534497}"/>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1874350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CE41D4-6145-A960-59BC-2B7DAC9CD8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2E9733-0065-2D57-B460-11AEA14920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FAF91F-769C-2170-9A4B-A64470A2105F}"/>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441C2DA6-2CB0-29B9-5739-BE3A547C1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94EF2-E864-A479-4E94-48777F259E9B}"/>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1388640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White BG 1 1">
  <p:cSld name="Blank - White BG 1 1">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10963967" y="8"/>
            <a:ext cx="1024835" cy="484056"/>
          </a:xfrm>
          <a:prstGeom prst="rect">
            <a:avLst/>
          </a:prstGeom>
          <a:noFill/>
          <a:ln>
            <a:noFill/>
          </a:ln>
        </p:spPr>
      </p:pic>
      <p:sp>
        <p:nvSpPr>
          <p:cNvPr id="52" name="Google Shape;52;p13"/>
          <p:cNvSpPr txBox="1">
            <a:spLocks noGrp="1"/>
          </p:cNvSpPr>
          <p:nvPr>
            <p:ph type="title"/>
          </p:nvPr>
        </p:nvSpPr>
        <p:spPr>
          <a:xfrm>
            <a:off x="414800" y="288567"/>
            <a:ext cx="101116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2"/>
              </a:buClr>
              <a:buSzPts val="2200"/>
              <a:buFont typeface="Work Sans"/>
              <a:buNone/>
              <a:defRPr sz="2933">
                <a:solidFill>
                  <a:schemeClr val="lt2"/>
                </a:solidFill>
                <a:latin typeface="Work Sans"/>
                <a:ea typeface="Work Sans"/>
                <a:cs typeface="Work Sans"/>
                <a:sym typeface="Work Sans"/>
              </a:defRPr>
            </a:lvl1pPr>
            <a:lvl2pPr lvl="1"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2pPr>
            <a:lvl3pPr lvl="2"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3pPr>
            <a:lvl4pPr lvl="3"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4pPr>
            <a:lvl5pPr lvl="4"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5pPr>
            <a:lvl6pPr lvl="5"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6pPr>
            <a:lvl7pPr lvl="6"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7pPr>
            <a:lvl8pPr lvl="7"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8pPr>
            <a:lvl9pPr lvl="8"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9pPr>
          </a:lstStyle>
          <a:p>
            <a:endParaRPr/>
          </a:p>
        </p:txBody>
      </p:sp>
      <p:sp>
        <p:nvSpPr>
          <p:cNvPr id="53" name="Google Shape;53;p13"/>
          <p:cNvSpPr txBox="1">
            <a:spLocks noGrp="1"/>
          </p:cNvSpPr>
          <p:nvPr>
            <p:ph type="subTitle" idx="1"/>
          </p:nvPr>
        </p:nvSpPr>
        <p:spPr>
          <a:xfrm>
            <a:off x="414800" y="831013"/>
            <a:ext cx="10111600" cy="484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600">
                <a:solidFill>
                  <a:schemeClr val="accent5"/>
                </a:solidFill>
                <a:latin typeface="Work Sans"/>
                <a:ea typeface="Work Sans"/>
                <a:cs typeface="Work Sans"/>
                <a:sym typeface="Work Sans"/>
              </a:defRPr>
            </a:lvl1pPr>
            <a:lvl2pPr lvl="1" algn="l" rtl="0">
              <a:lnSpc>
                <a:spcPct val="100000"/>
              </a:lnSpc>
              <a:spcBef>
                <a:spcPts val="0"/>
              </a:spcBef>
              <a:spcAft>
                <a:spcPts val="0"/>
              </a:spcAft>
              <a:buSzPts val="1400"/>
              <a:buNone/>
              <a:defRPr sz="1600">
                <a:latin typeface="Work Sans"/>
                <a:ea typeface="Work Sans"/>
                <a:cs typeface="Work Sans"/>
                <a:sym typeface="Work Sans"/>
              </a:defRPr>
            </a:lvl2pPr>
            <a:lvl3pPr lvl="2" algn="l" rtl="0">
              <a:lnSpc>
                <a:spcPct val="100000"/>
              </a:lnSpc>
              <a:spcBef>
                <a:spcPts val="0"/>
              </a:spcBef>
              <a:spcAft>
                <a:spcPts val="0"/>
              </a:spcAft>
              <a:buSzPts val="1400"/>
              <a:buNone/>
              <a:defRPr sz="1600">
                <a:latin typeface="Work Sans"/>
                <a:ea typeface="Work Sans"/>
                <a:cs typeface="Work Sans"/>
                <a:sym typeface="Work Sans"/>
              </a:defRPr>
            </a:lvl3pPr>
            <a:lvl4pPr lvl="3" algn="l" rtl="0">
              <a:lnSpc>
                <a:spcPct val="100000"/>
              </a:lnSpc>
              <a:spcBef>
                <a:spcPts val="0"/>
              </a:spcBef>
              <a:spcAft>
                <a:spcPts val="0"/>
              </a:spcAft>
              <a:buSzPts val="1400"/>
              <a:buNone/>
              <a:defRPr sz="1600">
                <a:latin typeface="Work Sans"/>
                <a:ea typeface="Work Sans"/>
                <a:cs typeface="Work Sans"/>
                <a:sym typeface="Work Sans"/>
              </a:defRPr>
            </a:lvl4pPr>
            <a:lvl5pPr lvl="4" algn="l" rtl="0">
              <a:lnSpc>
                <a:spcPct val="100000"/>
              </a:lnSpc>
              <a:spcBef>
                <a:spcPts val="0"/>
              </a:spcBef>
              <a:spcAft>
                <a:spcPts val="0"/>
              </a:spcAft>
              <a:buSzPts val="1400"/>
              <a:buNone/>
              <a:defRPr sz="1600">
                <a:latin typeface="Work Sans"/>
                <a:ea typeface="Work Sans"/>
                <a:cs typeface="Work Sans"/>
                <a:sym typeface="Work Sans"/>
              </a:defRPr>
            </a:lvl5pPr>
            <a:lvl6pPr lvl="5" algn="l" rtl="0">
              <a:lnSpc>
                <a:spcPct val="100000"/>
              </a:lnSpc>
              <a:spcBef>
                <a:spcPts val="0"/>
              </a:spcBef>
              <a:spcAft>
                <a:spcPts val="0"/>
              </a:spcAft>
              <a:buSzPts val="1400"/>
              <a:buNone/>
              <a:defRPr sz="1600">
                <a:latin typeface="Work Sans"/>
                <a:ea typeface="Work Sans"/>
                <a:cs typeface="Work Sans"/>
                <a:sym typeface="Work Sans"/>
              </a:defRPr>
            </a:lvl6pPr>
            <a:lvl7pPr lvl="6" algn="l" rtl="0">
              <a:lnSpc>
                <a:spcPct val="100000"/>
              </a:lnSpc>
              <a:spcBef>
                <a:spcPts val="0"/>
              </a:spcBef>
              <a:spcAft>
                <a:spcPts val="0"/>
              </a:spcAft>
              <a:buSzPts val="1400"/>
              <a:buNone/>
              <a:defRPr sz="1600">
                <a:latin typeface="Work Sans"/>
                <a:ea typeface="Work Sans"/>
                <a:cs typeface="Work Sans"/>
                <a:sym typeface="Work Sans"/>
              </a:defRPr>
            </a:lvl7pPr>
            <a:lvl8pPr lvl="7" algn="l" rtl="0">
              <a:lnSpc>
                <a:spcPct val="100000"/>
              </a:lnSpc>
              <a:spcBef>
                <a:spcPts val="0"/>
              </a:spcBef>
              <a:spcAft>
                <a:spcPts val="0"/>
              </a:spcAft>
              <a:buSzPts val="1400"/>
              <a:buNone/>
              <a:defRPr sz="1600">
                <a:latin typeface="Work Sans"/>
                <a:ea typeface="Work Sans"/>
                <a:cs typeface="Work Sans"/>
                <a:sym typeface="Work Sans"/>
              </a:defRPr>
            </a:lvl8pPr>
            <a:lvl9pPr lvl="8" algn="l" rtl="0">
              <a:lnSpc>
                <a:spcPct val="100000"/>
              </a:lnSpc>
              <a:spcBef>
                <a:spcPts val="0"/>
              </a:spcBef>
              <a:spcAft>
                <a:spcPts val="0"/>
              </a:spcAft>
              <a:buSzPts val="1400"/>
              <a:buNone/>
              <a:defRPr sz="1600">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1607290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fault_Light" type="blank">
  <p:cSld name="Default_Light">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479900" y="288567"/>
            <a:ext cx="100464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2"/>
              </a:buClr>
              <a:buSzPts val="2400"/>
              <a:buFont typeface="Work Sans SemiBold"/>
              <a:buNone/>
              <a:defRPr sz="3200">
                <a:solidFill>
                  <a:schemeClr val="lt2"/>
                </a:solidFill>
                <a:latin typeface="Work Sans SemiBold"/>
                <a:ea typeface="Work Sans SemiBold"/>
                <a:cs typeface="Work Sans SemiBold"/>
                <a:sym typeface="Work Sans SemiBold"/>
              </a:defRPr>
            </a:lvl1pPr>
            <a:lvl2pPr lvl="1" algn="l" rtl="0">
              <a:lnSpc>
                <a:spcPct val="100000"/>
              </a:lnSpc>
              <a:spcBef>
                <a:spcPts val="0"/>
              </a:spcBef>
              <a:spcAft>
                <a:spcPts val="0"/>
              </a:spcAft>
              <a:buClr>
                <a:schemeClr val="lt2"/>
              </a:buClr>
              <a:buSzPts val="2400"/>
              <a:buFont typeface="Raleway"/>
              <a:buNone/>
              <a:defRPr sz="3200" b="1">
                <a:solidFill>
                  <a:schemeClr val="lt2"/>
                </a:solidFill>
                <a:latin typeface="Raleway"/>
                <a:ea typeface="Raleway"/>
                <a:cs typeface="Raleway"/>
                <a:sym typeface="Raleway"/>
              </a:defRPr>
            </a:lvl2pPr>
            <a:lvl3pPr lvl="2" algn="l" rtl="0">
              <a:lnSpc>
                <a:spcPct val="100000"/>
              </a:lnSpc>
              <a:spcBef>
                <a:spcPts val="0"/>
              </a:spcBef>
              <a:spcAft>
                <a:spcPts val="0"/>
              </a:spcAft>
              <a:buClr>
                <a:schemeClr val="lt2"/>
              </a:buClr>
              <a:buSzPts val="2400"/>
              <a:buFont typeface="Raleway"/>
              <a:buNone/>
              <a:defRPr sz="3200" b="1">
                <a:solidFill>
                  <a:schemeClr val="lt2"/>
                </a:solidFill>
                <a:latin typeface="Raleway"/>
                <a:ea typeface="Raleway"/>
                <a:cs typeface="Raleway"/>
                <a:sym typeface="Raleway"/>
              </a:defRPr>
            </a:lvl3pPr>
            <a:lvl4pPr lvl="3" algn="l" rtl="0">
              <a:lnSpc>
                <a:spcPct val="100000"/>
              </a:lnSpc>
              <a:spcBef>
                <a:spcPts val="0"/>
              </a:spcBef>
              <a:spcAft>
                <a:spcPts val="0"/>
              </a:spcAft>
              <a:buClr>
                <a:schemeClr val="lt2"/>
              </a:buClr>
              <a:buSzPts val="2400"/>
              <a:buFont typeface="Raleway"/>
              <a:buNone/>
              <a:defRPr sz="3200" b="1">
                <a:solidFill>
                  <a:schemeClr val="lt2"/>
                </a:solidFill>
                <a:latin typeface="Raleway"/>
                <a:ea typeface="Raleway"/>
                <a:cs typeface="Raleway"/>
                <a:sym typeface="Raleway"/>
              </a:defRPr>
            </a:lvl4pPr>
            <a:lvl5pPr lvl="4" algn="l" rtl="0">
              <a:lnSpc>
                <a:spcPct val="100000"/>
              </a:lnSpc>
              <a:spcBef>
                <a:spcPts val="0"/>
              </a:spcBef>
              <a:spcAft>
                <a:spcPts val="0"/>
              </a:spcAft>
              <a:buClr>
                <a:schemeClr val="lt2"/>
              </a:buClr>
              <a:buSzPts val="2400"/>
              <a:buFont typeface="Raleway"/>
              <a:buNone/>
              <a:defRPr sz="3200" b="1">
                <a:solidFill>
                  <a:schemeClr val="lt2"/>
                </a:solidFill>
                <a:latin typeface="Raleway"/>
                <a:ea typeface="Raleway"/>
                <a:cs typeface="Raleway"/>
                <a:sym typeface="Raleway"/>
              </a:defRPr>
            </a:lvl5pPr>
            <a:lvl6pPr lvl="5" algn="l" rtl="0">
              <a:lnSpc>
                <a:spcPct val="100000"/>
              </a:lnSpc>
              <a:spcBef>
                <a:spcPts val="0"/>
              </a:spcBef>
              <a:spcAft>
                <a:spcPts val="0"/>
              </a:spcAft>
              <a:buClr>
                <a:schemeClr val="lt2"/>
              </a:buClr>
              <a:buSzPts val="2400"/>
              <a:buFont typeface="Raleway"/>
              <a:buNone/>
              <a:defRPr sz="3200" b="1">
                <a:solidFill>
                  <a:schemeClr val="lt2"/>
                </a:solidFill>
                <a:latin typeface="Raleway"/>
                <a:ea typeface="Raleway"/>
                <a:cs typeface="Raleway"/>
                <a:sym typeface="Raleway"/>
              </a:defRPr>
            </a:lvl6pPr>
            <a:lvl7pPr lvl="6" algn="l" rtl="0">
              <a:lnSpc>
                <a:spcPct val="100000"/>
              </a:lnSpc>
              <a:spcBef>
                <a:spcPts val="0"/>
              </a:spcBef>
              <a:spcAft>
                <a:spcPts val="0"/>
              </a:spcAft>
              <a:buClr>
                <a:schemeClr val="lt2"/>
              </a:buClr>
              <a:buSzPts val="2400"/>
              <a:buFont typeface="Raleway"/>
              <a:buNone/>
              <a:defRPr sz="3200" b="1">
                <a:solidFill>
                  <a:schemeClr val="lt2"/>
                </a:solidFill>
                <a:latin typeface="Raleway"/>
                <a:ea typeface="Raleway"/>
                <a:cs typeface="Raleway"/>
                <a:sym typeface="Raleway"/>
              </a:defRPr>
            </a:lvl7pPr>
            <a:lvl8pPr lvl="7" algn="l" rtl="0">
              <a:lnSpc>
                <a:spcPct val="100000"/>
              </a:lnSpc>
              <a:spcBef>
                <a:spcPts val="0"/>
              </a:spcBef>
              <a:spcAft>
                <a:spcPts val="0"/>
              </a:spcAft>
              <a:buClr>
                <a:schemeClr val="lt2"/>
              </a:buClr>
              <a:buSzPts val="2400"/>
              <a:buFont typeface="Raleway"/>
              <a:buNone/>
              <a:defRPr sz="3200" b="1">
                <a:solidFill>
                  <a:schemeClr val="lt2"/>
                </a:solidFill>
                <a:latin typeface="Raleway"/>
                <a:ea typeface="Raleway"/>
                <a:cs typeface="Raleway"/>
                <a:sym typeface="Raleway"/>
              </a:defRPr>
            </a:lvl8pPr>
            <a:lvl9pPr lvl="8" algn="l" rtl="0">
              <a:lnSpc>
                <a:spcPct val="100000"/>
              </a:lnSpc>
              <a:spcBef>
                <a:spcPts val="0"/>
              </a:spcBef>
              <a:spcAft>
                <a:spcPts val="0"/>
              </a:spcAft>
              <a:buClr>
                <a:schemeClr val="lt2"/>
              </a:buClr>
              <a:buSzPts val="2400"/>
              <a:buFont typeface="Raleway"/>
              <a:buNone/>
              <a:defRPr sz="3200" b="1">
                <a:solidFill>
                  <a:schemeClr val="lt2"/>
                </a:solidFill>
                <a:latin typeface="Raleway"/>
                <a:ea typeface="Raleway"/>
                <a:cs typeface="Raleway"/>
                <a:sym typeface="Raleway"/>
              </a:defRPr>
            </a:lvl9pPr>
          </a:lstStyle>
          <a:p>
            <a:endParaRPr/>
          </a:p>
        </p:txBody>
      </p:sp>
      <p:sp>
        <p:nvSpPr>
          <p:cNvPr id="69" name="Google Shape;69;p17"/>
          <p:cNvSpPr txBox="1">
            <a:spLocks noGrp="1"/>
          </p:cNvSpPr>
          <p:nvPr>
            <p:ph type="body" idx="1"/>
          </p:nvPr>
        </p:nvSpPr>
        <p:spPr>
          <a:xfrm>
            <a:off x="479900" y="1523200"/>
            <a:ext cx="11232000" cy="562111"/>
          </a:xfrm>
          <a:prstGeom prst="rect">
            <a:avLst/>
          </a:prstGeom>
          <a:noFill/>
          <a:ln>
            <a:noFill/>
          </a:ln>
        </p:spPr>
        <p:txBody>
          <a:bodyPr spcFirstLastPara="1" wrap="square" lIns="91425" tIns="91425" rIns="91425" bIns="91425" anchor="t" anchorCtr="0">
            <a:spAutoFit/>
          </a:bodyPr>
          <a:lstStyle>
            <a:lvl1pPr marL="609585" lvl="0" indent="-440256" algn="l" rtl="0">
              <a:lnSpc>
                <a:spcPct val="115000"/>
              </a:lnSpc>
              <a:spcBef>
                <a:spcPts val="0"/>
              </a:spcBef>
              <a:spcAft>
                <a:spcPts val="0"/>
              </a:spcAft>
              <a:buClr>
                <a:schemeClr val="lt2"/>
              </a:buClr>
              <a:buSzPts val="1600"/>
              <a:buFont typeface="Work Sans Light"/>
              <a:buChar char="●"/>
              <a:defRPr sz="2133">
                <a:solidFill>
                  <a:schemeClr val="lt2"/>
                </a:solidFill>
                <a:latin typeface="Work Sans Light"/>
                <a:ea typeface="Work Sans Light"/>
                <a:cs typeface="Work Sans Light"/>
                <a:sym typeface="Work Sans Light"/>
              </a:defRPr>
            </a:lvl1pPr>
            <a:lvl2pPr marL="1219170" lvl="1" indent="-440256" algn="l" rtl="0">
              <a:lnSpc>
                <a:spcPct val="115000"/>
              </a:lnSpc>
              <a:spcBef>
                <a:spcPts val="2133"/>
              </a:spcBef>
              <a:spcAft>
                <a:spcPts val="0"/>
              </a:spcAft>
              <a:buClr>
                <a:schemeClr val="lt2"/>
              </a:buClr>
              <a:buSzPts val="1600"/>
              <a:buFont typeface="Work Sans Light"/>
              <a:buChar char="○"/>
              <a:defRPr sz="2133">
                <a:solidFill>
                  <a:schemeClr val="lt2"/>
                </a:solidFill>
                <a:latin typeface="Work Sans Light"/>
                <a:ea typeface="Work Sans Light"/>
                <a:cs typeface="Work Sans Light"/>
                <a:sym typeface="Work Sans Light"/>
              </a:defRPr>
            </a:lvl2pPr>
            <a:lvl3pPr marL="1828754" lvl="2" indent="-440256" algn="l" rtl="0">
              <a:lnSpc>
                <a:spcPct val="115000"/>
              </a:lnSpc>
              <a:spcBef>
                <a:spcPts val="2133"/>
              </a:spcBef>
              <a:spcAft>
                <a:spcPts val="0"/>
              </a:spcAft>
              <a:buClr>
                <a:schemeClr val="lt2"/>
              </a:buClr>
              <a:buSzPts val="1600"/>
              <a:buFont typeface="Work Sans Light"/>
              <a:buChar char="■"/>
              <a:defRPr sz="2133">
                <a:solidFill>
                  <a:schemeClr val="lt2"/>
                </a:solidFill>
                <a:latin typeface="Work Sans Light"/>
                <a:ea typeface="Work Sans Light"/>
                <a:cs typeface="Work Sans Light"/>
                <a:sym typeface="Work Sans Light"/>
              </a:defRPr>
            </a:lvl3pPr>
            <a:lvl4pPr marL="2438339" lvl="3" indent="-440256" algn="l" rtl="0">
              <a:lnSpc>
                <a:spcPct val="115000"/>
              </a:lnSpc>
              <a:spcBef>
                <a:spcPts val="2133"/>
              </a:spcBef>
              <a:spcAft>
                <a:spcPts val="0"/>
              </a:spcAft>
              <a:buClr>
                <a:schemeClr val="lt2"/>
              </a:buClr>
              <a:buSzPts val="1600"/>
              <a:buFont typeface="Work Sans Light"/>
              <a:buChar char="●"/>
              <a:defRPr sz="2133">
                <a:solidFill>
                  <a:schemeClr val="lt2"/>
                </a:solidFill>
                <a:latin typeface="Work Sans Light"/>
                <a:ea typeface="Work Sans Light"/>
                <a:cs typeface="Work Sans Light"/>
                <a:sym typeface="Work Sans Light"/>
              </a:defRPr>
            </a:lvl4pPr>
            <a:lvl5pPr marL="3047924" lvl="4" indent="-440256" algn="l" rtl="0">
              <a:lnSpc>
                <a:spcPct val="115000"/>
              </a:lnSpc>
              <a:spcBef>
                <a:spcPts val="2133"/>
              </a:spcBef>
              <a:spcAft>
                <a:spcPts val="0"/>
              </a:spcAft>
              <a:buClr>
                <a:schemeClr val="lt2"/>
              </a:buClr>
              <a:buSzPts val="1600"/>
              <a:buFont typeface="Work Sans Light"/>
              <a:buChar char="○"/>
              <a:defRPr sz="2133">
                <a:solidFill>
                  <a:schemeClr val="lt2"/>
                </a:solidFill>
                <a:latin typeface="Work Sans Light"/>
                <a:ea typeface="Work Sans Light"/>
                <a:cs typeface="Work Sans Light"/>
                <a:sym typeface="Work Sans Light"/>
              </a:defRPr>
            </a:lvl5pPr>
            <a:lvl6pPr marL="3657509" lvl="5" indent="-440256" algn="l" rtl="0">
              <a:lnSpc>
                <a:spcPct val="115000"/>
              </a:lnSpc>
              <a:spcBef>
                <a:spcPts val="2133"/>
              </a:spcBef>
              <a:spcAft>
                <a:spcPts val="0"/>
              </a:spcAft>
              <a:buClr>
                <a:schemeClr val="lt2"/>
              </a:buClr>
              <a:buSzPts val="1600"/>
              <a:buFont typeface="Work Sans Light"/>
              <a:buChar char="■"/>
              <a:defRPr sz="2133">
                <a:solidFill>
                  <a:schemeClr val="lt2"/>
                </a:solidFill>
                <a:latin typeface="Work Sans Light"/>
                <a:ea typeface="Work Sans Light"/>
                <a:cs typeface="Work Sans Light"/>
                <a:sym typeface="Work Sans Light"/>
              </a:defRPr>
            </a:lvl6pPr>
            <a:lvl7pPr marL="4267093" lvl="6" indent="-440256" algn="l" rtl="0">
              <a:lnSpc>
                <a:spcPct val="115000"/>
              </a:lnSpc>
              <a:spcBef>
                <a:spcPts val="2133"/>
              </a:spcBef>
              <a:spcAft>
                <a:spcPts val="0"/>
              </a:spcAft>
              <a:buClr>
                <a:schemeClr val="lt2"/>
              </a:buClr>
              <a:buSzPts val="1600"/>
              <a:buFont typeface="Work Sans Light"/>
              <a:buChar char="●"/>
              <a:defRPr sz="2133">
                <a:solidFill>
                  <a:schemeClr val="lt2"/>
                </a:solidFill>
                <a:latin typeface="Work Sans Light"/>
                <a:ea typeface="Work Sans Light"/>
                <a:cs typeface="Work Sans Light"/>
                <a:sym typeface="Work Sans Light"/>
              </a:defRPr>
            </a:lvl7pPr>
            <a:lvl8pPr marL="4876678" lvl="7" indent="-440256" algn="l" rtl="0">
              <a:lnSpc>
                <a:spcPct val="115000"/>
              </a:lnSpc>
              <a:spcBef>
                <a:spcPts val="2133"/>
              </a:spcBef>
              <a:spcAft>
                <a:spcPts val="0"/>
              </a:spcAft>
              <a:buClr>
                <a:schemeClr val="lt2"/>
              </a:buClr>
              <a:buSzPts val="1600"/>
              <a:buFont typeface="Work Sans Light"/>
              <a:buChar char="○"/>
              <a:defRPr sz="2133">
                <a:solidFill>
                  <a:schemeClr val="lt2"/>
                </a:solidFill>
                <a:latin typeface="Work Sans Light"/>
                <a:ea typeface="Work Sans Light"/>
                <a:cs typeface="Work Sans Light"/>
                <a:sym typeface="Work Sans Light"/>
              </a:defRPr>
            </a:lvl8pPr>
            <a:lvl9pPr marL="5486263" lvl="8" indent="-440256" algn="l" rtl="0">
              <a:lnSpc>
                <a:spcPct val="115000"/>
              </a:lnSpc>
              <a:spcBef>
                <a:spcPts val="2133"/>
              </a:spcBef>
              <a:spcAft>
                <a:spcPts val="2133"/>
              </a:spcAft>
              <a:buClr>
                <a:schemeClr val="lt2"/>
              </a:buClr>
              <a:buSzPts val="1600"/>
              <a:buFont typeface="Work Sans Light"/>
              <a:buChar char="■"/>
              <a:defRPr sz="2133">
                <a:solidFill>
                  <a:schemeClr val="lt2"/>
                </a:solidFill>
                <a:latin typeface="Work Sans Light"/>
                <a:ea typeface="Work Sans Light"/>
                <a:cs typeface="Work Sans Light"/>
                <a:sym typeface="Work Sans Light"/>
              </a:defRPr>
            </a:lvl9pPr>
          </a:lstStyle>
          <a:p>
            <a:endParaRPr/>
          </a:p>
        </p:txBody>
      </p:sp>
      <p:sp>
        <p:nvSpPr>
          <p:cNvPr id="70" name="Google Shape;70;p17"/>
          <p:cNvSpPr txBox="1">
            <a:spLocks noGrp="1"/>
          </p:cNvSpPr>
          <p:nvPr>
            <p:ph type="subTitle" idx="2"/>
          </p:nvPr>
        </p:nvSpPr>
        <p:spPr>
          <a:xfrm>
            <a:off x="479900" y="831000"/>
            <a:ext cx="11232000" cy="484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600">
                <a:solidFill>
                  <a:schemeClr val="accent6"/>
                </a:solidFill>
                <a:latin typeface="Work Sans"/>
                <a:ea typeface="Work Sans"/>
                <a:cs typeface="Work Sans"/>
                <a:sym typeface="Work Sans"/>
              </a:defRPr>
            </a:lvl1pPr>
            <a:lvl2pPr lvl="1" algn="l" rtl="0">
              <a:lnSpc>
                <a:spcPct val="100000"/>
              </a:lnSpc>
              <a:spcBef>
                <a:spcPts val="0"/>
              </a:spcBef>
              <a:spcAft>
                <a:spcPts val="0"/>
              </a:spcAft>
              <a:buSzPts val="1400"/>
              <a:buNone/>
              <a:defRPr sz="1600">
                <a:solidFill>
                  <a:schemeClr val="accent6"/>
                </a:solidFill>
                <a:latin typeface="Work Sans"/>
                <a:ea typeface="Work Sans"/>
                <a:cs typeface="Work Sans"/>
                <a:sym typeface="Work Sans"/>
              </a:defRPr>
            </a:lvl2pPr>
            <a:lvl3pPr lvl="2" algn="l" rtl="0">
              <a:lnSpc>
                <a:spcPct val="100000"/>
              </a:lnSpc>
              <a:spcBef>
                <a:spcPts val="0"/>
              </a:spcBef>
              <a:spcAft>
                <a:spcPts val="0"/>
              </a:spcAft>
              <a:buSzPts val="1400"/>
              <a:buNone/>
              <a:defRPr sz="1600">
                <a:solidFill>
                  <a:schemeClr val="accent6"/>
                </a:solidFill>
                <a:latin typeface="Work Sans"/>
                <a:ea typeface="Work Sans"/>
                <a:cs typeface="Work Sans"/>
                <a:sym typeface="Work Sans"/>
              </a:defRPr>
            </a:lvl3pPr>
            <a:lvl4pPr lvl="3" algn="l" rtl="0">
              <a:lnSpc>
                <a:spcPct val="100000"/>
              </a:lnSpc>
              <a:spcBef>
                <a:spcPts val="0"/>
              </a:spcBef>
              <a:spcAft>
                <a:spcPts val="0"/>
              </a:spcAft>
              <a:buSzPts val="1400"/>
              <a:buNone/>
              <a:defRPr sz="1600">
                <a:solidFill>
                  <a:schemeClr val="accent6"/>
                </a:solidFill>
                <a:latin typeface="Work Sans"/>
                <a:ea typeface="Work Sans"/>
                <a:cs typeface="Work Sans"/>
                <a:sym typeface="Work Sans"/>
              </a:defRPr>
            </a:lvl4pPr>
            <a:lvl5pPr lvl="4" algn="l" rtl="0">
              <a:lnSpc>
                <a:spcPct val="100000"/>
              </a:lnSpc>
              <a:spcBef>
                <a:spcPts val="0"/>
              </a:spcBef>
              <a:spcAft>
                <a:spcPts val="0"/>
              </a:spcAft>
              <a:buSzPts val="1400"/>
              <a:buNone/>
              <a:defRPr sz="1600">
                <a:solidFill>
                  <a:schemeClr val="accent6"/>
                </a:solidFill>
                <a:latin typeface="Work Sans"/>
                <a:ea typeface="Work Sans"/>
                <a:cs typeface="Work Sans"/>
                <a:sym typeface="Work Sans"/>
              </a:defRPr>
            </a:lvl5pPr>
            <a:lvl6pPr lvl="5" algn="l" rtl="0">
              <a:lnSpc>
                <a:spcPct val="100000"/>
              </a:lnSpc>
              <a:spcBef>
                <a:spcPts val="0"/>
              </a:spcBef>
              <a:spcAft>
                <a:spcPts val="0"/>
              </a:spcAft>
              <a:buSzPts val="1400"/>
              <a:buNone/>
              <a:defRPr sz="1600">
                <a:solidFill>
                  <a:schemeClr val="accent6"/>
                </a:solidFill>
                <a:latin typeface="Work Sans"/>
                <a:ea typeface="Work Sans"/>
                <a:cs typeface="Work Sans"/>
                <a:sym typeface="Work Sans"/>
              </a:defRPr>
            </a:lvl6pPr>
            <a:lvl7pPr lvl="6" algn="l" rtl="0">
              <a:lnSpc>
                <a:spcPct val="100000"/>
              </a:lnSpc>
              <a:spcBef>
                <a:spcPts val="0"/>
              </a:spcBef>
              <a:spcAft>
                <a:spcPts val="0"/>
              </a:spcAft>
              <a:buSzPts val="1400"/>
              <a:buNone/>
              <a:defRPr sz="1600">
                <a:solidFill>
                  <a:schemeClr val="accent6"/>
                </a:solidFill>
                <a:latin typeface="Work Sans"/>
                <a:ea typeface="Work Sans"/>
                <a:cs typeface="Work Sans"/>
                <a:sym typeface="Work Sans"/>
              </a:defRPr>
            </a:lvl7pPr>
            <a:lvl8pPr lvl="7" algn="l" rtl="0">
              <a:lnSpc>
                <a:spcPct val="100000"/>
              </a:lnSpc>
              <a:spcBef>
                <a:spcPts val="0"/>
              </a:spcBef>
              <a:spcAft>
                <a:spcPts val="0"/>
              </a:spcAft>
              <a:buSzPts val="1400"/>
              <a:buNone/>
              <a:defRPr sz="1600">
                <a:solidFill>
                  <a:schemeClr val="accent6"/>
                </a:solidFill>
                <a:latin typeface="Work Sans"/>
                <a:ea typeface="Work Sans"/>
                <a:cs typeface="Work Sans"/>
                <a:sym typeface="Work Sans"/>
              </a:defRPr>
            </a:lvl8pPr>
            <a:lvl9pPr lvl="8" algn="l" rtl="0">
              <a:lnSpc>
                <a:spcPct val="100000"/>
              </a:lnSpc>
              <a:spcBef>
                <a:spcPts val="0"/>
              </a:spcBef>
              <a:spcAft>
                <a:spcPts val="0"/>
              </a:spcAft>
              <a:buSzPts val="1400"/>
              <a:buNone/>
              <a:defRPr sz="1600">
                <a:solidFill>
                  <a:schemeClr val="accent6"/>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2990301799"/>
      </p:ext>
    </p:extLst>
  </p:cSld>
  <p:clrMapOvr>
    <a:masterClrMapping/>
  </p:clrMapOvr>
  <p:extLst>
    <p:ext uri="{DCECCB84-F9BA-43D5-87BE-67443E8EF086}">
      <p15:sldGuideLst xmlns:p15="http://schemas.microsoft.com/office/powerpoint/2012/main">
        <p15:guide id="1" orient="horz" pos="720">
          <p15:clr>
            <a:srgbClr val="FA7B17"/>
          </p15:clr>
        </p15:guide>
        <p15:guide id="2"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9A3F-B94B-831B-E6C0-9ABB7C3512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DB85A9-C339-9151-C2F8-23E133AE771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5A2114-2BA7-8381-91C1-930D7EFEC0DF}"/>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9EEC5CD4-8EEB-AEC3-D5B6-BD6389F78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1AD7E-1B77-2AA0-FF74-726B83A57003}"/>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242636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B90A-AAB2-52F3-DC36-AA268EA22C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1233688-F6F4-712E-5804-79BFCE540A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8B7A10-261C-9C8B-C7F2-4868A155A68B}"/>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209CEB13-DE70-3782-EC66-BCA908182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56D5E-B1FB-5482-5B27-90D3C6AA7FB6}"/>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1064135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EC1A-8ADC-BE0C-E938-A0EDA67DA15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CA5E8B-F592-8087-985F-C39AE877D75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5AC306E-6F59-F8F6-1412-B9F5BAA4DBD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DFAA2C6-A206-F0FD-4F50-37D0F465B52E}"/>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6" name="Footer Placeholder 5">
            <a:extLst>
              <a:ext uri="{FF2B5EF4-FFF2-40B4-BE49-F238E27FC236}">
                <a16:creationId xmlns:a16="http://schemas.microsoft.com/office/drawing/2014/main" id="{8FF7F70C-5BCA-F7AE-CE40-BB7F32191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524977-CB77-578B-B1CD-6FD2A93F81DD}"/>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303950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3265-66A7-0E84-1B9D-C7AD2F396AF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C93B1CB-922E-E49D-7BBE-C272F0274E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D60BA6D-2859-B2E4-2C3A-4B71B0B515B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A45D9E1-21F4-7E5E-07E3-EDD8F2C749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0F13BA-FCB1-0A93-6C2F-AAE470D8CA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16C5852-2DDF-0C18-F966-250B0F36B5E9}"/>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8" name="Footer Placeholder 7">
            <a:extLst>
              <a:ext uri="{FF2B5EF4-FFF2-40B4-BE49-F238E27FC236}">
                <a16:creationId xmlns:a16="http://schemas.microsoft.com/office/drawing/2014/main" id="{92226EE9-50FD-D9ED-6848-6110D5EF24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11F597-453D-7371-6525-045556A686A1}"/>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2068559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9410-8CAA-DABB-850D-00AA0459AF8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B0FF7F3-5C7E-946F-0AE0-41B0B3EFC8AE}"/>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4" name="Footer Placeholder 3">
            <a:extLst>
              <a:ext uri="{FF2B5EF4-FFF2-40B4-BE49-F238E27FC236}">
                <a16:creationId xmlns:a16="http://schemas.microsoft.com/office/drawing/2014/main" id="{FC1612BF-AEE8-28C4-C220-F774D3EDE9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F5CF9-407C-9DBB-BBC4-6E1AC7CC9976}"/>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3550328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089250-93D1-5154-0F18-699552981496}"/>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3" name="Footer Placeholder 2">
            <a:extLst>
              <a:ext uri="{FF2B5EF4-FFF2-40B4-BE49-F238E27FC236}">
                <a16:creationId xmlns:a16="http://schemas.microsoft.com/office/drawing/2014/main" id="{5CAB1CA0-C453-BC27-7B3A-4DC199273D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BE49E0-F9DE-764F-F2E2-66E20DF9491D}"/>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2208687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6867-70E0-B582-904B-E5A01A2177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A2B90A4-8CF1-7508-F433-97E7A5CB97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BDC7782-FE8E-424B-7EB7-94B3C29D51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A5DEE2-9953-9CEB-D2E1-E4790A8D8416}"/>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6" name="Footer Placeholder 5">
            <a:extLst>
              <a:ext uri="{FF2B5EF4-FFF2-40B4-BE49-F238E27FC236}">
                <a16:creationId xmlns:a16="http://schemas.microsoft.com/office/drawing/2014/main" id="{1658368D-BE2D-A74C-72FF-D073159AC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4EA9-73F3-C77E-FB0C-13D6774C446B}"/>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1142654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8676-7EDB-74E9-5D95-032F2CF37D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F17EDE3-2ED7-FC35-7904-FFF177D55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3207C5-2E95-91AB-A397-33C72C7EC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EFD4DC-0DCC-5AA3-3385-A41348885D66}"/>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6" name="Footer Placeholder 5">
            <a:extLst>
              <a:ext uri="{FF2B5EF4-FFF2-40B4-BE49-F238E27FC236}">
                <a16:creationId xmlns:a16="http://schemas.microsoft.com/office/drawing/2014/main" id="{4C1205C8-6441-742A-3370-065FB4F6C5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F23452-3450-A264-C33A-E3B1897464E0}"/>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4160798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C97A8-4196-5AD5-FEF6-6D99BE3EB9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2451551-B769-8C15-C289-92397B8E9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7E4DA-F633-C468-F352-7A66EFF71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B99F7CE8-E36A-EA7A-7C65-15ED78670A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F36881-C404-62A8-699D-6BE942EEB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C035D1-2223-024D-A35D-7B0BC2AA1C05}" type="slidenum">
              <a:rPr lang="en-US" smtClean="0"/>
              <a:t>‹#›</a:t>
            </a:fld>
            <a:endParaRPr lang="en-US"/>
          </a:p>
        </p:txBody>
      </p:sp>
    </p:spTree>
    <p:extLst>
      <p:ext uri="{BB962C8B-B14F-4D97-AF65-F5344CB8AC3E}">
        <p14:creationId xmlns:p14="http://schemas.microsoft.com/office/powerpoint/2010/main" val="2286518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arxiv.org/pdf/2202.05924.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oakfr" TargetMode="External"/><Relationship Id="rId7" Type="http://schemas.openxmlformats.org/officeDocument/2006/relationships/hyperlink" Target="https://twitter.com/olivkoch" TargetMode="External"/><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hyperlink" Target="https://olivierkoch.net/" TargetMode="External"/><Relationship Id="rId5" Type="http://schemas.openxmlformats.org/officeDocument/2006/relationships/hyperlink" Target="https://www.linkedin.com/in/olivier-koch/"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medium.com/@olivier.koch"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arxiv.org/pdf/1706.03762.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2005.14165.pdf"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www.youtube.com/watch?v=SjhIlw3Iff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openai.com/blog/chatgp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karpathy.medium.com/yes-you-should-understand-backprop-e2f06eab496b"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udlbook.github.io/udlbook/"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udlbook.github.io/udlbook/" TargetMode="Externa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https://ieeexplore.ieee.org/document/585893"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s://issuu.com/cmb321/docs/deep_learning_ebook"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fleuret.org/dlc/" TargetMode="External"/><Relationship Id="rId5" Type="http://schemas.openxmlformats.org/officeDocument/2006/relationships/hyperlink" Target="https://karpathy.ai/zero-to-hero.html" TargetMode="External"/><Relationship Id="rId4" Type="http://schemas.openxmlformats.org/officeDocument/2006/relationships/hyperlink" Target="https://issuu.com/cmb321/docs/deep_learning_ebook"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issuu.com/cmb321/docs/deep_learning_ebook"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hyperlink" Target="https://issuu.com/cmb321/docs/deep_learning_ebook"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hyperlink" Target="https://issuu.com/cmb321/docs/deep_learning_ebook"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hyperlink" Target="https://issuu.com/cmb321/docs/deep_learning_ebook"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hyperlink" Target="https://issuu.com/cmb321/docs/deep_learning_eboo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645C-887A-B52A-CF00-80B8E7B9BF25}"/>
              </a:ext>
            </a:extLst>
          </p:cNvPr>
          <p:cNvSpPr>
            <a:spLocks noGrp="1"/>
          </p:cNvSpPr>
          <p:nvPr>
            <p:ph type="ctrTitle"/>
          </p:nvPr>
        </p:nvSpPr>
        <p:spPr/>
        <p:txBody>
          <a:bodyPr/>
          <a:lstStyle/>
          <a:p>
            <a:r>
              <a:rPr lang="en-US" dirty="0">
                <a:latin typeface="Work Sans" pitchFamily="2" charset="77"/>
              </a:rPr>
              <a:t>Deep learning</a:t>
            </a:r>
            <a:br>
              <a:rPr lang="en-US" dirty="0">
                <a:latin typeface="Work Sans" pitchFamily="2" charset="77"/>
              </a:rPr>
            </a:br>
            <a:r>
              <a:rPr lang="en-US" sz="2400" dirty="0">
                <a:latin typeface="Work Sans" pitchFamily="2" charset="77"/>
              </a:rPr>
              <a:t>Unpacking Transformers, LLMs and image generation</a:t>
            </a:r>
          </a:p>
        </p:txBody>
      </p:sp>
      <p:sp>
        <p:nvSpPr>
          <p:cNvPr id="3" name="Subtitle 2">
            <a:extLst>
              <a:ext uri="{FF2B5EF4-FFF2-40B4-BE49-F238E27FC236}">
                <a16:creationId xmlns:a16="http://schemas.microsoft.com/office/drawing/2014/main" id="{4F6829A5-AC10-4E82-3323-892FEF19F31A}"/>
              </a:ext>
            </a:extLst>
          </p:cNvPr>
          <p:cNvSpPr>
            <a:spLocks noGrp="1"/>
          </p:cNvSpPr>
          <p:nvPr>
            <p:ph type="subTitle" idx="1"/>
          </p:nvPr>
        </p:nvSpPr>
        <p:spPr>
          <a:xfrm>
            <a:off x="1524000" y="4973638"/>
            <a:ext cx="9144000" cy="1655762"/>
          </a:xfrm>
        </p:spPr>
        <p:txBody>
          <a:bodyPr>
            <a:normAutofit/>
          </a:bodyPr>
          <a:lstStyle/>
          <a:p>
            <a:r>
              <a:rPr lang="en-US" sz="4400" dirty="0">
                <a:latin typeface="Work Sans" pitchFamily="2" charset="77"/>
              </a:rPr>
              <a:t>Session 1</a:t>
            </a:r>
          </a:p>
        </p:txBody>
      </p:sp>
      <p:pic>
        <p:nvPicPr>
          <p:cNvPr id="1026" name="Picture 2" descr="ENSAE Paris - Wikipedia">
            <a:extLst>
              <a:ext uri="{FF2B5EF4-FFF2-40B4-BE49-F238E27FC236}">
                <a16:creationId xmlns:a16="http://schemas.microsoft.com/office/drawing/2014/main" id="{6393161C-A147-391B-19A6-13FBCAFC6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01" y="-87098"/>
            <a:ext cx="2243685" cy="150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04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2"/>
          <p:cNvSpPr txBox="1"/>
          <p:nvPr/>
        </p:nvSpPr>
        <p:spPr>
          <a:xfrm>
            <a:off x="528267" y="1603667"/>
            <a:ext cx="11254000" cy="1887912"/>
          </a:xfrm>
          <a:prstGeom prst="rect">
            <a:avLst/>
          </a:prstGeom>
          <a:noFill/>
          <a:ln>
            <a:noFill/>
          </a:ln>
        </p:spPr>
        <p:txBody>
          <a:bodyPr spcFirstLastPara="1" wrap="square" lIns="121900" tIns="121900" rIns="121900" bIns="121900" anchor="t" anchorCtr="0">
            <a:spAutoFit/>
          </a:bodyPr>
          <a:lstStyle/>
          <a:p>
            <a:pPr marL="609585" indent="-474121">
              <a:buSzPts val="2000"/>
              <a:buFont typeface="Work Sans Light"/>
              <a:buAutoNum type="arabicPeriod"/>
            </a:pPr>
            <a:r>
              <a:rPr lang="en" sz="2667" dirty="0">
                <a:latin typeface="Work Sans Light"/>
                <a:ea typeface="Work Sans Light"/>
                <a:cs typeface="Work Sans Light"/>
                <a:sym typeface="Work Sans Light"/>
              </a:rPr>
              <a:t>Historical perspective</a:t>
            </a:r>
            <a:br>
              <a:rPr lang="en" sz="2667" dirty="0">
                <a:latin typeface="Work Sans Light"/>
                <a:ea typeface="Work Sans Light"/>
                <a:cs typeface="Work Sans Light"/>
                <a:sym typeface="Work Sans Light"/>
              </a:rPr>
            </a:br>
            <a:endParaRPr sz="2667" dirty="0">
              <a:latin typeface="Work Sans Light"/>
              <a:ea typeface="Work Sans Light"/>
              <a:cs typeface="Work Sans Light"/>
              <a:sym typeface="Work Sans Light"/>
            </a:endParaRPr>
          </a:p>
          <a:p>
            <a:pPr marL="609585" indent="-474121">
              <a:buSzPts val="2000"/>
              <a:buFont typeface="Work Sans Light"/>
              <a:buAutoNum type="arabicPeriod"/>
            </a:pPr>
            <a:r>
              <a:rPr lang="en-US" sz="2667" dirty="0">
                <a:latin typeface="Work Sans Light"/>
                <a:ea typeface="Work Sans Light"/>
                <a:cs typeface="Work Sans Light"/>
                <a:sym typeface="Work Sans Light"/>
              </a:rPr>
              <a:t>Neural networks 101</a:t>
            </a:r>
            <a:endParaRPr sz="2667" dirty="0">
              <a:latin typeface="Work Sans Light"/>
              <a:ea typeface="Work Sans Light"/>
              <a:cs typeface="Work Sans Light"/>
              <a:sym typeface="Work Sans Light"/>
            </a:endParaRPr>
          </a:p>
          <a:p>
            <a:pPr>
              <a:buClr>
                <a:srgbClr val="000000"/>
              </a:buClr>
              <a:buSzPts val="1400"/>
            </a:pPr>
            <a:endParaRPr sz="2667" dirty="0">
              <a:latin typeface="Work Sans Light"/>
              <a:ea typeface="Work Sans Light"/>
              <a:cs typeface="Work Sans Light"/>
              <a:sym typeface="Work Sans Ligh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A12DF5F8-70B6-7020-C375-CE58102B91C0}"/>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4C880C2B-495F-87C7-0B8A-A0D5CB86B14C}"/>
              </a:ext>
            </a:extLst>
          </p:cNvPr>
          <p:cNvSpPr txBox="1"/>
          <p:nvPr/>
        </p:nvSpPr>
        <p:spPr>
          <a:xfrm>
            <a:off x="528267" y="1603667"/>
            <a:ext cx="11254000" cy="1477480"/>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dirty="0">
                <a:latin typeface="Work Sans Light"/>
                <a:ea typeface="Work Sans Light"/>
                <a:cs typeface="Work Sans Light"/>
                <a:sym typeface="Work Sans Light"/>
              </a:rPr>
              <a:t>But </a:t>
            </a:r>
            <a:r>
              <a:rPr lang="fr-CA" sz="2667" dirty="0" err="1">
                <a:latin typeface="Work Sans Light"/>
                <a:ea typeface="Work Sans Light"/>
                <a:cs typeface="Work Sans Light"/>
                <a:sym typeface="Work Sans Light"/>
              </a:rPr>
              <a:t>there</a:t>
            </a:r>
            <a:r>
              <a:rPr lang="fr-CA" sz="2667" dirty="0">
                <a:latin typeface="Work Sans Light"/>
                <a:ea typeface="Work Sans Light"/>
                <a:cs typeface="Work Sans Light"/>
                <a:sym typeface="Work Sans Light"/>
              </a:rPr>
              <a:t> are </a:t>
            </a:r>
            <a:r>
              <a:rPr lang="fr-CA" sz="2667" dirty="0" err="1">
                <a:latin typeface="Work Sans Light"/>
                <a:ea typeface="Work Sans Light"/>
                <a:cs typeface="Work Sans Light"/>
                <a:sym typeface="Work Sans Light"/>
              </a:rPr>
              <a:t>other</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universal</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approximators</a:t>
            </a:r>
            <a:r>
              <a:rPr lang="fr-CA" sz="2667" dirty="0">
                <a:latin typeface="Work Sans Light"/>
                <a:ea typeface="Work Sans Light"/>
                <a:cs typeface="Work Sans Light"/>
                <a:sym typeface="Work Sans Light"/>
              </a:rPr>
              <a:t>! </a:t>
            </a: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fr-CA" sz="2667" dirty="0" err="1">
                <a:latin typeface="Work Sans Light"/>
                <a:ea typeface="Work Sans Light"/>
                <a:cs typeface="Work Sans Light"/>
                <a:sym typeface="Work Sans Light"/>
              </a:rPr>
              <a:t>What</a:t>
            </a:r>
            <a:r>
              <a:rPr lang="fr-CA" sz="2667" dirty="0">
                <a:latin typeface="Work Sans Light"/>
                <a:ea typeface="Work Sans Light"/>
                <a:cs typeface="Work Sans Light"/>
                <a:sym typeface="Work Sans Light"/>
              </a:rPr>
              <a:t> about </a:t>
            </a:r>
            <a:r>
              <a:rPr lang="fr-CA" sz="2667" dirty="0" err="1">
                <a:latin typeface="Work Sans Light"/>
                <a:ea typeface="Work Sans Light"/>
                <a:cs typeface="Work Sans Light"/>
                <a:sym typeface="Work Sans Light"/>
              </a:rPr>
              <a:t>Gaussian</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processes</a:t>
            </a:r>
            <a:r>
              <a:rPr lang="fr-CA" sz="2667" dirty="0">
                <a:latin typeface="Work Sans Light"/>
                <a:ea typeface="Work Sans Light"/>
                <a:cs typeface="Work Sans Light"/>
                <a:sym typeface="Work Sans Light"/>
              </a:rPr>
              <a:t>?</a:t>
            </a:r>
          </a:p>
        </p:txBody>
      </p:sp>
    </p:spTree>
    <p:extLst>
      <p:ext uri="{BB962C8B-B14F-4D97-AF65-F5344CB8AC3E}">
        <p14:creationId xmlns:p14="http://schemas.microsoft.com/office/powerpoint/2010/main" val="19976394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DDAA8471-F1F9-ADE0-9C12-2BD8370BA72D}"/>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D6BC5DC4-607D-740F-EFAE-830828D7565E}"/>
              </a:ext>
            </a:extLst>
          </p:cNvPr>
          <p:cNvSpPr txBox="1"/>
          <p:nvPr/>
        </p:nvSpPr>
        <p:spPr>
          <a:xfrm>
            <a:off x="469000" y="283750"/>
            <a:ext cx="11254000" cy="4985940"/>
          </a:xfrm>
          <a:prstGeom prst="rect">
            <a:avLst/>
          </a:prstGeom>
          <a:noFill/>
          <a:ln>
            <a:noFill/>
          </a:ln>
        </p:spPr>
        <p:txBody>
          <a:bodyPr spcFirstLastPara="1" wrap="square" lIns="121900" tIns="121900" rIns="121900" bIns="121900" anchor="t" anchorCtr="0">
            <a:spAutoFit/>
          </a:bodyPr>
          <a:lstStyle/>
          <a:p>
            <a:r>
              <a:rPr lang="en-GB" sz="2800" b="1" dirty="0">
                <a:latin typeface="Work Sans" pitchFamily="2" charset="77"/>
              </a:rPr>
              <a:t>GP </a:t>
            </a:r>
            <a:r>
              <a:rPr lang="en-GB" sz="2800" i="1" dirty="0">
                <a:latin typeface="Work Sans" pitchFamily="2" charset="77"/>
              </a:rPr>
              <a:t>advantages</a:t>
            </a:r>
            <a:r>
              <a:rPr lang="en-GB" sz="2800" dirty="0">
                <a:latin typeface="Work Sans" pitchFamily="2" charset="77"/>
              </a:rPr>
              <a:t> / </a:t>
            </a:r>
            <a:r>
              <a:rPr lang="en-GB" sz="2800" b="1" dirty="0">
                <a:latin typeface="Work Sans" pitchFamily="2" charset="77"/>
              </a:rPr>
              <a:t>DNN</a:t>
            </a:r>
            <a:r>
              <a:rPr lang="en-GB" sz="2800" dirty="0">
                <a:latin typeface="Work Sans" pitchFamily="2" charset="77"/>
              </a:rPr>
              <a:t> </a:t>
            </a:r>
            <a:r>
              <a:rPr lang="en-GB" sz="2800" i="1" dirty="0">
                <a:latin typeface="Work Sans" pitchFamily="2" charset="77"/>
              </a:rPr>
              <a:t>disadvantages</a:t>
            </a:r>
            <a:r>
              <a:rPr lang="en-GB" sz="2800" dirty="0">
                <a:latin typeface="Work Sans" pitchFamily="2" charset="77"/>
              </a:rPr>
              <a:t>:</a:t>
            </a:r>
          </a:p>
          <a:p>
            <a:endParaRPr lang="en-GB" sz="2800" dirty="0">
              <a:latin typeface="Work Sans" pitchFamily="2" charset="77"/>
            </a:endParaRPr>
          </a:p>
          <a:p>
            <a:pPr>
              <a:lnSpc>
                <a:spcPct val="150000"/>
              </a:lnSpc>
              <a:buFont typeface="+mj-lt"/>
              <a:buAutoNum type="arabicPeriod"/>
            </a:pPr>
            <a:r>
              <a:rPr lang="en-GB" sz="2800" dirty="0">
                <a:latin typeface="Work Sans" pitchFamily="2" charset="77"/>
              </a:rPr>
              <a:t> Generally require less data than </a:t>
            </a:r>
            <a:r>
              <a:rPr lang="en-GB" sz="2800" b="1" dirty="0">
                <a:latin typeface="Work Sans" pitchFamily="2" charset="77"/>
              </a:rPr>
              <a:t>DNNs</a:t>
            </a:r>
          </a:p>
          <a:p>
            <a:pPr>
              <a:lnSpc>
                <a:spcPct val="150000"/>
              </a:lnSpc>
              <a:buFont typeface="+mj-lt"/>
              <a:buAutoNum type="arabicPeriod"/>
            </a:pPr>
            <a:r>
              <a:rPr lang="en-GB" sz="2800" dirty="0">
                <a:latin typeface="Work Sans" pitchFamily="2" charset="77"/>
              </a:rPr>
              <a:t> Only need to optimize a small number of (hyper)parameters.</a:t>
            </a:r>
          </a:p>
          <a:p>
            <a:pPr>
              <a:lnSpc>
                <a:spcPct val="150000"/>
              </a:lnSpc>
              <a:buFont typeface="+mj-lt"/>
              <a:buAutoNum type="arabicPeriod"/>
            </a:pPr>
            <a:r>
              <a:rPr lang="en-GB" sz="2800" dirty="0">
                <a:latin typeface="Work Sans" pitchFamily="2" charset="77"/>
              </a:rPr>
              <a:t> Are robust to phenomena such as exploding and vanishing gradients (since, unless you are using Deep </a:t>
            </a:r>
            <a:r>
              <a:rPr lang="en-GB" sz="2800" b="1" dirty="0">
                <a:latin typeface="Work Sans" pitchFamily="2" charset="77"/>
              </a:rPr>
              <a:t>GPs</a:t>
            </a:r>
            <a:r>
              <a:rPr lang="en-GB" sz="2800" dirty="0">
                <a:latin typeface="Work Sans" pitchFamily="2" charset="77"/>
              </a:rPr>
              <a:t>, there is no “layer structure” within this framework).</a:t>
            </a:r>
          </a:p>
        </p:txBody>
      </p:sp>
    </p:spTree>
    <p:extLst>
      <p:ext uri="{BB962C8B-B14F-4D97-AF65-F5344CB8AC3E}">
        <p14:creationId xmlns:p14="http://schemas.microsoft.com/office/powerpoint/2010/main" val="23663016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D1926721-AE69-F018-788A-1906469884F2}"/>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D82F4D37-95A1-98E9-4C93-84F9425DD6C9}"/>
              </a:ext>
            </a:extLst>
          </p:cNvPr>
          <p:cNvSpPr txBox="1"/>
          <p:nvPr/>
        </p:nvSpPr>
        <p:spPr>
          <a:xfrm>
            <a:off x="413341" y="92919"/>
            <a:ext cx="11254000" cy="7602169"/>
          </a:xfrm>
          <a:prstGeom prst="rect">
            <a:avLst/>
          </a:prstGeom>
          <a:noFill/>
          <a:ln>
            <a:noFill/>
          </a:ln>
        </p:spPr>
        <p:txBody>
          <a:bodyPr spcFirstLastPara="1" wrap="square" lIns="121900" tIns="121900" rIns="121900" bIns="121900" anchor="t" anchorCtr="0">
            <a:spAutoFit/>
          </a:bodyPr>
          <a:lstStyle/>
          <a:p>
            <a:pPr>
              <a:lnSpc>
                <a:spcPct val="150000"/>
              </a:lnSpc>
            </a:pPr>
            <a:r>
              <a:rPr lang="en-GB" sz="2800" b="1" dirty="0">
                <a:latin typeface="Work Sans" pitchFamily="2" charset="77"/>
              </a:rPr>
              <a:t>GP </a:t>
            </a:r>
            <a:r>
              <a:rPr lang="en-GB" sz="2800" i="1" dirty="0">
                <a:latin typeface="Work Sans" pitchFamily="2" charset="77"/>
              </a:rPr>
              <a:t>disadvantages</a:t>
            </a:r>
            <a:r>
              <a:rPr lang="en-GB" sz="2800" dirty="0">
                <a:latin typeface="Work Sans" pitchFamily="2" charset="77"/>
              </a:rPr>
              <a:t> / </a:t>
            </a:r>
            <a:r>
              <a:rPr lang="en-GB" sz="2800" b="1" dirty="0">
                <a:latin typeface="Work Sans" pitchFamily="2" charset="77"/>
              </a:rPr>
              <a:t>DNN </a:t>
            </a:r>
            <a:r>
              <a:rPr lang="en-GB" sz="2800" i="1" dirty="0">
                <a:latin typeface="Work Sans" pitchFamily="2" charset="77"/>
              </a:rPr>
              <a:t>advantages</a:t>
            </a:r>
            <a:r>
              <a:rPr lang="en-GB" sz="2800" dirty="0">
                <a:latin typeface="Work Sans" pitchFamily="2" charset="77"/>
              </a:rPr>
              <a:t>:</a:t>
            </a:r>
          </a:p>
          <a:p>
            <a:pPr>
              <a:lnSpc>
                <a:spcPct val="150000"/>
              </a:lnSpc>
            </a:pPr>
            <a:endParaRPr lang="en-GB" sz="2400" dirty="0">
              <a:latin typeface="Work Sans" pitchFamily="2" charset="77"/>
            </a:endParaRPr>
          </a:p>
          <a:p>
            <a:pPr>
              <a:lnSpc>
                <a:spcPct val="150000"/>
              </a:lnSpc>
              <a:buFont typeface="+mj-lt"/>
              <a:buAutoNum type="arabicPeriod"/>
            </a:pPr>
            <a:r>
              <a:rPr lang="en-GB" sz="2400" dirty="0">
                <a:latin typeface="Work Sans" pitchFamily="2" charset="77"/>
              </a:rPr>
              <a:t> Runtime scales poorly with the number of samples. The runtime complexity is </a:t>
            </a:r>
            <a:r>
              <a:rPr lang="en-GB" sz="2400" b="1" i="1" dirty="0">
                <a:latin typeface="Work Sans" pitchFamily="2" charset="77"/>
              </a:rPr>
              <a:t>O(n³)</a:t>
            </a:r>
            <a:r>
              <a:rPr lang="en-GB" sz="2400" dirty="0">
                <a:latin typeface="Work Sans" pitchFamily="2" charset="77"/>
              </a:rPr>
              <a:t>, where </a:t>
            </a:r>
            <a:r>
              <a:rPr lang="en-GB" sz="2400" b="1" i="1" dirty="0">
                <a:latin typeface="Work Sans" pitchFamily="2" charset="77"/>
              </a:rPr>
              <a:t>n</a:t>
            </a:r>
            <a:r>
              <a:rPr lang="en-GB" sz="2400" b="1" dirty="0">
                <a:latin typeface="Work Sans" pitchFamily="2" charset="77"/>
              </a:rPr>
              <a:t> </a:t>
            </a:r>
            <a:r>
              <a:rPr lang="en-GB" sz="2400" dirty="0">
                <a:latin typeface="Work Sans" pitchFamily="2" charset="77"/>
              </a:rPr>
              <a:t>is the number of samples. This is a result of having to perform matrix inversion (or pseudo-inversion) of large covariance matrices.</a:t>
            </a:r>
            <a:br>
              <a:rPr lang="en-GB" sz="2400" dirty="0">
                <a:latin typeface="Work Sans" pitchFamily="2" charset="77"/>
              </a:rPr>
            </a:br>
            <a:endParaRPr lang="en-GB" sz="2400" dirty="0">
              <a:latin typeface="Work Sans" pitchFamily="2" charset="77"/>
            </a:endParaRPr>
          </a:p>
          <a:p>
            <a:pPr>
              <a:lnSpc>
                <a:spcPct val="150000"/>
              </a:lnSpc>
              <a:buFont typeface="+mj-lt"/>
              <a:buAutoNum type="arabicPeriod"/>
            </a:pPr>
            <a:r>
              <a:rPr lang="en-GB" sz="2400" dirty="0">
                <a:latin typeface="Work Sans" pitchFamily="2" charset="77"/>
              </a:rPr>
              <a:t> There is less automatic learning relative to neural networks, and more design considerations need to be made for the choice of kernel/covariance function, mean function, and hyperparameter prior distributions. These parameters can have a substantial effect on what the </a:t>
            </a:r>
            <a:r>
              <a:rPr lang="en-GB" sz="2400" b="1" dirty="0">
                <a:latin typeface="Work Sans" pitchFamily="2" charset="77"/>
              </a:rPr>
              <a:t>GP</a:t>
            </a:r>
            <a:r>
              <a:rPr lang="en-GB" sz="2400" dirty="0">
                <a:latin typeface="Work Sans" pitchFamily="2" charset="77"/>
              </a:rPr>
              <a:t> is able to learn.</a:t>
            </a:r>
          </a:p>
          <a:p>
            <a:pPr>
              <a:lnSpc>
                <a:spcPct val="150000"/>
              </a:lnSpc>
              <a:buClr>
                <a:srgbClr val="000000"/>
              </a:buClr>
              <a:buSzPts val="1400"/>
            </a:pPr>
            <a:endParaRPr lang="fr-CA" sz="2667" dirty="0">
              <a:latin typeface="Work Sans" pitchFamily="2" charset="77"/>
              <a:ea typeface="Work Sans Light"/>
              <a:cs typeface="Work Sans Light"/>
              <a:sym typeface="Work Sans Light"/>
            </a:endParaRPr>
          </a:p>
        </p:txBody>
      </p:sp>
    </p:spTree>
    <p:extLst>
      <p:ext uri="{BB962C8B-B14F-4D97-AF65-F5344CB8AC3E}">
        <p14:creationId xmlns:p14="http://schemas.microsoft.com/office/powerpoint/2010/main" val="28807659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61B12A84-814A-82DD-0CD1-D752465022ED}"/>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65FEB924-A16B-D4F5-E2D8-372E9B8CFDD6}"/>
              </a:ext>
            </a:extLst>
          </p:cNvPr>
          <p:cNvSpPr txBox="1"/>
          <p:nvPr/>
        </p:nvSpPr>
        <p:spPr>
          <a:xfrm>
            <a:off x="528267" y="1603667"/>
            <a:ext cx="11254000" cy="656614"/>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US" sz="2667" dirty="0">
                <a:latin typeface="Work Sans Light"/>
                <a:ea typeface="Work Sans Light"/>
                <a:cs typeface="Work Sans Light"/>
                <a:sym typeface="Work Sans Light"/>
              </a:rPr>
              <a:t>In short: deep learning scales to larger datasets</a:t>
            </a:r>
            <a:endParaRPr lang="en-GB" sz="2800" dirty="0"/>
          </a:p>
        </p:txBody>
      </p:sp>
    </p:spTree>
    <p:extLst>
      <p:ext uri="{BB962C8B-B14F-4D97-AF65-F5344CB8AC3E}">
        <p14:creationId xmlns:p14="http://schemas.microsoft.com/office/powerpoint/2010/main" val="3340341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744" name="Google Shape;744;p123"/>
          <p:cNvPicPr preferRelativeResize="0"/>
          <p:nvPr/>
        </p:nvPicPr>
        <p:blipFill rotWithShape="1">
          <a:blip r:embed="rId3">
            <a:alphaModFix/>
          </a:blip>
          <a:srcRect/>
          <a:stretch/>
        </p:blipFill>
        <p:spPr>
          <a:xfrm>
            <a:off x="1285867" y="753601"/>
            <a:ext cx="8757501" cy="5053468"/>
          </a:xfrm>
          <a:prstGeom prst="rect">
            <a:avLst/>
          </a:prstGeom>
          <a:noFill/>
          <a:ln>
            <a:noFill/>
          </a:ln>
        </p:spPr>
      </p:pic>
      <p:sp>
        <p:nvSpPr>
          <p:cNvPr id="745" name="Google Shape;745;p123"/>
          <p:cNvSpPr txBox="1"/>
          <p:nvPr/>
        </p:nvSpPr>
        <p:spPr>
          <a:xfrm>
            <a:off x="8677267" y="6334134"/>
            <a:ext cx="3534000" cy="533504"/>
          </a:xfrm>
          <a:prstGeom prst="rect">
            <a:avLst/>
          </a:prstGeom>
          <a:noFill/>
          <a:ln>
            <a:noFill/>
          </a:ln>
        </p:spPr>
        <p:txBody>
          <a:bodyPr spcFirstLastPara="1" wrap="square" lIns="121900" tIns="121900" rIns="121900" bIns="121900" anchor="t" anchorCtr="0">
            <a:spAutoFit/>
          </a:bodyPr>
          <a:lstStyle/>
          <a:p>
            <a:pPr algn="r">
              <a:buClr>
                <a:srgbClr val="000000"/>
              </a:buClr>
              <a:buSzPts val="1400"/>
            </a:pPr>
            <a:r>
              <a:rPr lang="en" sz="1867" u="sng">
                <a:solidFill>
                  <a:schemeClr val="hlink"/>
                </a:solidFill>
                <a:latin typeface="Work Sans Light"/>
                <a:ea typeface="Work Sans Light"/>
                <a:cs typeface="Work Sans Light"/>
                <a:sym typeface="Work Sans Light"/>
                <a:hlinkClick r:id="rId4"/>
              </a:rPr>
              <a:t>Source</a:t>
            </a:r>
            <a:endParaRPr sz="1867">
              <a:solidFill>
                <a:srgbClr val="000000"/>
              </a:solidFill>
              <a:latin typeface="Work Sans Light"/>
              <a:ea typeface="Work Sans Light"/>
              <a:cs typeface="Work Sans Light"/>
              <a:sym typeface="Work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124"/>
          <p:cNvPicPr preferRelativeResize="0"/>
          <p:nvPr/>
        </p:nvPicPr>
        <p:blipFill rotWithShape="1">
          <a:blip r:embed="rId3">
            <a:alphaModFix amt="60000"/>
          </a:blip>
          <a:srcRect/>
          <a:stretch/>
        </p:blipFill>
        <p:spPr>
          <a:xfrm>
            <a:off x="1285867" y="753601"/>
            <a:ext cx="8757501" cy="5053468"/>
          </a:xfrm>
          <a:prstGeom prst="rect">
            <a:avLst/>
          </a:prstGeom>
          <a:noFill/>
          <a:ln>
            <a:noFill/>
          </a:ln>
        </p:spPr>
      </p:pic>
      <p:pic>
        <p:nvPicPr>
          <p:cNvPr id="751" name="Google Shape;751;p124"/>
          <p:cNvPicPr preferRelativeResize="0"/>
          <p:nvPr/>
        </p:nvPicPr>
        <p:blipFill rotWithShape="1">
          <a:blip r:embed="rId4">
            <a:alphaModFix/>
          </a:blip>
          <a:srcRect/>
          <a:stretch/>
        </p:blipFill>
        <p:spPr>
          <a:xfrm>
            <a:off x="0" y="3195476"/>
            <a:ext cx="1779400" cy="1392393"/>
          </a:xfrm>
          <a:prstGeom prst="rect">
            <a:avLst/>
          </a:prstGeom>
          <a:noFill/>
          <a:ln>
            <a:noFill/>
          </a:ln>
        </p:spPr>
      </p:pic>
      <p:sp>
        <p:nvSpPr>
          <p:cNvPr id="752" name="Google Shape;752;p124"/>
          <p:cNvSpPr txBox="1"/>
          <p:nvPr/>
        </p:nvSpPr>
        <p:spPr>
          <a:xfrm>
            <a:off x="539717" y="4657734"/>
            <a:ext cx="9984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1958</a:t>
            </a:r>
            <a:endParaRPr sz="1867" b="1">
              <a:solidFill>
                <a:srgbClr val="000000"/>
              </a:solidFill>
              <a:latin typeface="Work Sans"/>
              <a:ea typeface="Work Sans"/>
              <a:cs typeface="Work Sans"/>
              <a:sym typeface="Work Sans"/>
            </a:endParaRPr>
          </a:p>
        </p:txBody>
      </p:sp>
      <p:sp>
        <p:nvSpPr>
          <p:cNvPr id="753" name="Google Shape;753;p124"/>
          <p:cNvSpPr txBox="1"/>
          <p:nvPr/>
        </p:nvSpPr>
        <p:spPr>
          <a:xfrm>
            <a:off x="227733" y="5191334"/>
            <a:ext cx="1622400" cy="820825"/>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The Perceptron</a:t>
            </a:r>
            <a:endParaRPr sz="1867" b="1">
              <a:solidFill>
                <a:srgbClr val="000000"/>
              </a:solidFill>
              <a:latin typeface="Work Sans"/>
              <a:ea typeface="Work Sans"/>
              <a:cs typeface="Work Sans"/>
              <a:sym typeface="Work Sans"/>
            </a:endParaRPr>
          </a:p>
        </p:txBody>
      </p:sp>
      <p:cxnSp>
        <p:nvCxnSpPr>
          <p:cNvPr id="754" name="Google Shape;754;p124"/>
          <p:cNvCxnSpPr/>
          <p:nvPr/>
        </p:nvCxnSpPr>
        <p:spPr>
          <a:xfrm>
            <a:off x="1990733" y="3971933"/>
            <a:ext cx="1050800" cy="281600"/>
          </a:xfrm>
          <a:prstGeom prst="straightConnector1">
            <a:avLst/>
          </a:prstGeom>
          <a:noFill/>
          <a:ln w="19050" cap="flat" cmpd="sng">
            <a:solidFill>
              <a:schemeClr val="dk2"/>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125"/>
          <p:cNvPicPr preferRelativeResize="0"/>
          <p:nvPr/>
        </p:nvPicPr>
        <p:blipFill rotWithShape="1">
          <a:blip r:embed="rId3">
            <a:alphaModFix amt="60000"/>
          </a:blip>
          <a:srcRect/>
          <a:stretch/>
        </p:blipFill>
        <p:spPr>
          <a:xfrm>
            <a:off x="1285867" y="753601"/>
            <a:ext cx="8757501" cy="5053468"/>
          </a:xfrm>
          <a:prstGeom prst="rect">
            <a:avLst/>
          </a:prstGeom>
          <a:noFill/>
          <a:ln>
            <a:noFill/>
          </a:ln>
        </p:spPr>
      </p:pic>
      <p:pic>
        <p:nvPicPr>
          <p:cNvPr id="760" name="Google Shape;760;p125"/>
          <p:cNvPicPr preferRelativeResize="0"/>
          <p:nvPr/>
        </p:nvPicPr>
        <p:blipFill rotWithShape="1">
          <a:blip r:embed="rId4">
            <a:alphaModFix/>
          </a:blip>
          <a:srcRect/>
          <a:stretch/>
        </p:blipFill>
        <p:spPr>
          <a:xfrm>
            <a:off x="2630400" y="155900"/>
            <a:ext cx="3248800" cy="1113733"/>
          </a:xfrm>
          <a:prstGeom prst="rect">
            <a:avLst/>
          </a:prstGeom>
          <a:noFill/>
          <a:ln>
            <a:noFill/>
          </a:ln>
        </p:spPr>
      </p:pic>
      <p:sp>
        <p:nvSpPr>
          <p:cNvPr id="761" name="Google Shape;761;p125"/>
          <p:cNvSpPr txBox="1"/>
          <p:nvPr/>
        </p:nvSpPr>
        <p:spPr>
          <a:xfrm>
            <a:off x="3755584" y="1362067"/>
            <a:ext cx="9984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2012</a:t>
            </a:r>
            <a:endParaRPr sz="1867" b="1">
              <a:solidFill>
                <a:srgbClr val="000000"/>
              </a:solidFill>
              <a:latin typeface="Work Sans"/>
              <a:ea typeface="Work Sans"/>
              <a:cs typeface="Work Sans"/>
              <a:sym typeface="Work Sans"/>
            </a:endParaRPr>
          </a:p>
        </p:txBody>
      </p:sp>
      <p:sp>
        <p:nvSpPr>
          <p:cNvPr id="762" name="Google Shape;762;p125"/>
          <p:cNvSpPr txBox="1"/>
          <p:nvPr/>
        </p:nvSpPr>
        <p:spPr>
          <a:xfrm>
            <a:off x="3443600" y="1895667"/>
            <a:ext cx="16224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AlexNet</a:t>
            </a:r>
            <a:endParaRPr sz="1867" b="1">
              <a:solidFill>
                <a:srgbClr val="000000"/>
              </a:solidFill>
              <a:latin typeface="Work Sans"/>
              <a:ea typeface="Work Sans"/>
              <a:cs typeface="Work Sans"/>
              <a:sym typeface="Work Sans"/>
            </a:endParaRPr>
          </a:p>
        </p:txBody>
      </p:sp>
      <p:cxnSp>
        <p:nvCxnSpPr>
          <p:cNvPr id="763" name="Google Shape;763;p125"/>
          <p:cNvCxnSpPr>
            <a:stCxn id="762" idx="3"/>
          </p:cNvCxnSpPr>
          <p:nvPr/>
        </p:nvCxnSpPr>
        <p:spPr>
          <a:xfrm>
            <a:off x="5066000" y="2162419"/>
            <a:ext cx="3271600" cy="652848"/>
          </a:xfrm>
          <a:prstGeom prst="straightConnector1">
            <a:avLst/>
          </a:prstGeom>
          <a:noFill/>
          <a:ln w="19050" cap="flat" cmpd="sng">
            <a:solidFill>
              <a:schemeClr val="dk2"/>
            </a:solidFill>
            <a:prstDash val="solid"/>
            <a:round/>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126"/>
          <p:cNvPicPr preferRelativeResize="0"/>
          <p:nvPr/>
        </p:nvPicPr>
        <p:blipFill rotWithShape="1">
          <a:blip r:embed="rId3">
            <a:alphaModFix amt="60000"/>
          </a:blip>
          <a:srcRect/>
          <a:stretch/>
        </p:blipFill>
        <p:spPr>
          <a:xfrm>
            <a:off x="1285867" y="753601"/>
            <a:ext cx="8757501" cy="5053468"/>
          </a:xfrm>
          <a:prstGeom prst="rect">
            <a:avLst/>
          </a:prstGeom>
          <a:noFill/>
          <a:ln>
            <a:noFill/>
          </a:ln>
        </p:spPr>
      </p:pic>
      <p:pic>
        <p:nvPicPr>
          <p:cNvPr id="769" name="Google Shape;769;p126"/>
          <p:cNvPicPr preferRelativeResize="0"/>
          <p:nvPr/>
        </p:nvPicPr>
        <p:blipFill rotWithShape="1">
          <a:blip r:embed="rId4">
            <a:alphaModFix/>
          </a:blip>
          <a:srcRect/>
          <a:stretch/>
        </p:blipFill>
        <p:spPr>
          <a:xfrm>
            <a:off x="2630400" y="155900"/>
            <a:ext cx="3248800" cy="1113733"/>
          </a:xfrm>
          <a:prstGeom prst="rect">
            <a:avLst/>
          </a:prstGeom>
          <a:noFill/>
          <a:ln>
            <a:noFill/>
          </a:ln>
        </p:spPr>
      </p:pic>
      <p:sp>
        <p:nvSpPr>
          <p:cNvPr id="770" name="Google Shape;770;p126"/>
          <p:cNvSpPr txBox="1"/>
          <p:nvPr/>
        </p:nvSpPr>
        <p:spPr>
          <a:xfrm>
            <a:off x="3755584" y="1362067"/>
            <a:ext cx="9984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2012</a:t>
            </a:r>
            <a:endParaRPr sz="1867" b="1">
              <a:solidFill>
                <a:srgbClr val="000000"/>
              </a:solidFill>
              <a:latin typeface="Work Sans"/>
              <a:ea typeface="Work Sans"/>
              <a:cs typeface="Work Sans"/>
              <a:sym typeface="Work Sans"/>
            </a:endParaRPr>
          </a:p>
        </p:txBody>
      </p:sp>
      <p:sp>
        <p:nvSpPr>
          <p:cNvPr id="771" name="Google Shape;771;p126"/>
          <p:cNvSpPr txBox="1"/>
          <p:nvPr/>
        </p:nvSpPr>
        <p:spPr>
          <a:xfrm>
            <a:off x="3443600" y="1895667"/>
            <a:ext cx="16224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AlexNet</a:t>
            </a:r>
            <a:endParaRPr sz="1867" b="1">
              <a:solidFill>
                <a:srgbClr val="000000"/>
              </a:solidFill>
              <a:latin typeface="Work Sans"/>
              <a:ea typeface="Work Sans"/>
              <a:cs typeface="Work Sans"/>
              <a:sym typeface="Work Sans"/>
            </a:endParaRPr>
          </a:p>
        </p:txBody>
      </p:sp>
      <p:cxnSp>
        <p:nvCxnSpPr>
          <p:cNvPr id="772" name="Google Shape;772;p126"/>
          <p:cNvCxnSpPr>
            <a:stCxn id="771" idx="3"/>
          </p:cNvCxnSpPr>
          <p:nvPr/>
        </p:nvCxnSpPr>
        <p:spPr>
          <a:xfrm>
            <a:off x="5066000" y="2162419"/>
            <a:ext cx="3271600" cy="652848"/>
          </a:xfrm>
          <a:prstGeom prst="straightConnector1">
            <a:avLst/>
          </a:prstGeom>
          <a:noFill/>
          <a:ln w="19050" cap="flat" cmpd="sng">
            <a:solidFill>
              <a:schemeClr val="dk2"/>
            </a:solidFill>
            <a:prstDash val="solid"/>
            <a:round/>
            <a:headEnd type="none" w="sm" len="sm"/>
            <a:tailEnd type="triangle" w="med" len="med"/>
          </a:ln>
        </p:spPr>
      </p:cxnSp>
      <p:pic>
        <p:nvPicPr>
          <p:cNvPr id="773" name="Google Shape;773;p126"/>
          <p:cNvPicPr preferRelativeResize="0"/>
          <p:nvPr/>
        </p:nvPicPr>
        <p:blipFill rotWithShape="1">
          <a:blip r:embed="rId5">
            <a:alphaModFix/>
          </a:blip>
          <a:srcRect/>
          <a:stretch/>
        </p:blipFill>
        <p:spPr>
          <a:xfrm>
            <a:off x="0" y="3750530"/>
            <a:ext cx="7981933" cy="3164633"/>
          </a:xfrm>
          <a:prstGeom prst="rect">
            <a:avLst/>
          </a:prstGeom>
          <a:noFill/>
          <a:ln>
            <a:noFill/>
          </a:ln>
        </p:spPr>
      </p:pic>
      <p:cxnSp>
        <p:nvCxnSpPr>
          <p:cNvPr id="774" name="Google Shape;774;p126"/>
          <p:cNvCxnSpPr>
            <a:stCxn id="771" idx="2"/>
          </p:cNvCxnSpPr>
          <p:nvPr/>
        </p:nvCxnSpPr>
        <p:spPr>
          <a:xfrm flipH="1">
            <a:off x="2752800" y="2429171"/>
            <a:ext cx="1502000" cy="2352496"/>
          </a:xfrm>
          <a:prstGeom prst="straightConnector1">
            <a:avLst/>
          </a:prstGeom>
          <a:noFill/>
          <a:ln w="19050" cap="flat" cmpd="sng">
            <a:solidFill>
              <a:schemeClr val="dk2"/>
            </a:solidFill>
            <a:prstDash val="solid"/>
            <a:round/>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127"/>
          <p:cNvPicPr preferRelativeResize="0"/>
          <p:nvPr/>
        </p:nvPicPr>
        <p:blipFill rotWithShape="1">
          <a:blip r:embed="rId3">
            <a:alphaModFix amt="60000"/>
          </a:blip>
          <a:srcRect/>
          <a:stretch/>
        </p:blipFill>
        <p:spPr>
          <a:xfrm>
            <a:off x="1285867" y="753601"/>
            <a:ext cx="8757501" cy="5053468"/>
          </a:xfrm>
          <a:prstGeom prst="rect">
            <a:avLst/>
          </a:prstGeom>
          <a:noFill/>
          <a:ln>
            <a:noFill/>
          </a:ln>
        </p:spPr>
      </p:pic>
      <p:pic>
        <p:nvPicPr>
          <p:cNvPr id="780" name="Google Shape;780;p127"/>
          <p:cNvPicPr preferRelativeResize="0"/>
          <p:nvPr/>
        </p:nvPicPr>
        <p:blipFill rotWithShape="1">
          <a:blip r:embed="rId4">
            <a:alphaModFix/>
          </a:blip>
          <a:srcRect/>
          <a:stretch/>
        </p:blipFill>
        <p:spPr>
          <a:xfrm>
            <a:off x="10043368" y="494494"/>
            <a:ext cx="2148633" cy="1391279"/>
          </a:xfrm>
          <a:prstGeom prst="rect">
            <a:avLst/>
          </a:prstGeom>
          <a:noFill/>
          <a:ln>
            <a:noFill/>
          </a:ln>
        </p:spPr>
      </p:pic>
      <p:sp>
        <p:nvSpPr>
          <p:cNvPr id="781" name="Google Shape;781;p127"/>
          <p:cNvSpPr txBox="1"/>
          <p:nvPr/>
        </p:nvSpPr>
        <p:spPr>
          <a:xfrm>
            <a:off x="10618467" y="2000267"/>
            <a:ext cx="9984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2016</a:t>
            </a:r>
            <a:endParaRPr sz="1867" b="1">
              <a:solidFill>
                <a:srgbClr val="000000"/>
              </a:solidFill>
              <a:latin typeface="Work Sans"/>
              <a:ea typeface="Work Sans"/>
              <a:cs typeface="Work Sans"/>
              <a:sym typeface="Work Sans"/>
            </a:endParaRPr>
          </a:p>
        </p:txBody>
      </p:sp>
      <p:sp>
        <p:nvSpPr>
          <p:cNvPr id="782" name="Google Shape;782;p127"/>
          <p:cNvSpPr txBox="1"/>
          <p:nvPr/>
        </p:nvSpPr>
        <p:spPr>
          <a:xfrm>
            <a:off x="10101484" y="2582534"/>
            <a:ext cx="2032400" cy="1395470"/>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AlphaGo</a:t>
            </a:r>
            <a:endParaRPr sz="1867" b="1">
              <a:solidFill>
                <a:srgbClr val="000000"/>
              </a:solidFill>
              <a:latin typeface="Work Sans"/>
              <a:ea typeface="Work Sans"/>
              <a:cs typeface="Work Sans"/>
              <a:sym typeface="Work Sans"/>
            </a:endParaRPr>
          </a:p>
          <a:p>
            <a:pPr algn="ctr">
              <a:buClr>
                <a:srgbClr val="000000"/>
              </a:buClr>
              <a:buSzPts val="1400"/>
            </a:pPr>
            <a:endParaRPr sz="1867" b="1">
              <a:solidFill>
                <a:srgbClr val="000000"/>
              </a:solidFill>
              <a:latin typeface="Work Sans"/>
              <a:ea typeface="Work Sans"/>
              <a:cs typeface="Work Sans"/>
              <a:sym typeface="Work Sans"/>
            </a:endParaRPr>
          </a:p>
          <a:p>
            <a:pPr algn="ctr">
              <a:buClr>
                <a:srgbClr val="000000"/>
              </a:buClr>
              <a:buSzPts val="1400"/>
            </a:pPr>
            <a:r>
              <a:rPr lang="en" sz="1867" b="1">
                <a:solidFill>
                  <a:srgbClr val="000000"/>
                </a:solidFill>
                <a:latin typeface="Work Sans"/>
                <a:ea typeface="Work Sans"/>
                <a:cs typeface="Work Sans"/>
                <a:sym typeface="Work Sans"/>
              </a:rPr>
              <a:t>Reinforcement</a:t>
            </a:r>
            <a:endParaRPr sz="1867" b="1">
              <a:solidFill>
                <a:srgbClr val="000000"/>
              </a:solidFill>
              <a:latin typeface="Work Sans"/>
              <a:ea typeface="Work Sans"/>
              <a:cs typeface="Work Sans"/>
              <a:sym typeface="Work Sans"/>
            </a:endParaRPr>
          </a:p>
          <a:p>
            <a:pPr algn="ctr">
              <a:buClr>
                <a:srgbClr val="000000"/>
              </a:buClr>
              <a:buSzPts val="1400"/>
            </a:pPr>
            <a:r>
              <a:rPr lang="en" sz="1867" b="1">
                <a:solidFill>
                  <a:srgbClr val="000000"/>
                </a:solidFill>
                <a:latin typeface="Work Sans"/>
                <a:ea typeface="Work Sans"/>
                <a:cs typeface="Work Sans"/>
                <a:sym typeface="Work Sans"/>
              </a:rPr>
              <a:t>Learning (RL)</a:t>
            </a:r>
            <a:endParaRPr sz="1867" b="1">
              <a:solidFill>
                <a:srgbClr val="000000"/>
              </a:solidFill>
              <a:latin typeface="Work Sans"/>
              <a:ea typeface="Work Sans"/>
              <a:cs typeface="Work Sans"/>
              <a:sym typeface="Work Sans"/>
            </a:endParaRPr>
          </a:p>
        </p:txBody>
      </p:sp>
      <p:cxnSp>
        <p:nvCxnSpPr>
          <p:cNvPr id="783" name="Google Shape;783;p127"/>
          <p:cNvCxnSpPr/>
          <p:nvPr/>
        </p:nvCxnSpPr>
        <p:spPr>
          <a:xfrm flipH="1">
            <a:off x="9096467" y="1857367"/>
            <a:ext cx="800000" cy="324000"/>
          </a:xfrm>
          <a:prstGeom prst="straightConnector1">
            <a:avLst/>
          </a:prstGeom>
          <a:noFill/>
          <a:ln w="19050" cap="flat" cmpd="sng">
            <a:solidFill>
              <a:schemeClr val="dk2"/>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Google Shape;788;p128"/>
          <p:cNvPicPr preferRelativeResize="0"/>
          <p:nvPr/>
        </p:nvPicPr>
        <p:blipFill rotWithShape="1">
          <a:blip r:embed="rId3">
            <a:alphaModFix amt="60000"/>
          </a:blip>
          <a:srcRect/>
          <a:stretch/>
        </p:blipFill>
        <p:spPr>
          <a:xfrm>
            <a:off x="1285867" y="753601"/>
            <a:ext cx="8757501" cy="5053468"/>
          </a:xfrm>
          <a:prstGeom prst="rect">
            <a:avLst/>
          </a:prstGeom>
          <a:noFill/>
          <a:ln>
            <a:noFill/>
          </a:ln>
        </p:spPr>
      </p:pic>
      <p:pic>
        <p:nvPicPr>
          <p:cNvPr id="789" name="Google Shape;789;p128"/>
          <p:cNvPicPr preferRelativeResize="0"/>
          <p:nvPr/>
        </p:nvPicPr>
        <p:blipFill rotWithShape="1">
          <a:blip r:embed="rId4">
            <a:alphaModFix/>
          </a:blip>
          <a:srcRect/>
          <a:stretch/>
        </p:blipFill>
        <p:spPr>
          <a:xfrm>
            <a:off x="9962401" y="3552918"/>
            <a:ext cx="1431400" cy="1943100"/>
          </a:xfrm>
          <a:prstGeom prst="rect">
            <a:avLst/>
          </a:prstGeom>
          <a:noFill/>
          <a:ln>
            <a:noFill/>
          </a:ln>
        </p:spPr>
      </p:pic>
      <p:sp>
        <p:nvSpPr>
          <p:cNvPr id="790" name="Google Shape;790;p128"/>
          <p:cNvSpPr txBox="1"/>
          <p:nvPr/>
        </p:nvSpPr>
        <p:spPr>
          <a:xfrm>
            <a:off x="10181484" y="5622867"/>
            <a:ext cx="9984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2017</a:t>
            </a:r>
            <a:endParaRPr sz="1867" b="1">
              <a:solidFill>
                <a:srgbClr val="000000"/>
              </a:solidFill>
              <a:latin typeface="Work Sans"/>
              <a:ea typeface="Work Sans"/>
              <a:cs typeface="Work Sans"/>
              <a:sym typeface="Work Sans"/>
            </a:endParaRPr>
          </a:p>
        </p:txBody>
      </p:sp>
      <p:sp>
        <p:nvSpPr>
          <p:cNvPr id="791" name="Google Shape;791;p128"/>
          <p:cNvSpPr txBox="1"/>
          <p:nvPr/>
        </p:nvSpPr>
        <p:spPr>
          <a:xfrm>
            <a:off x="9708700" y="6156467"/>
            <a:ext cx="19440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Transformers</a:t>
            </a:r>
            <a:endParaRPr sz="1867" b="1">
              <a:solidFill>
                <a:srgbClr val="000000"/>
              </a:solidFill>
              <a:latin typeface="Work Sans"/>
              <a:ea typeface="Work Sans"/>
              <a:cs typeface="Work Sans"/>
              <a:sym typeface="Work Sans"/>
            </a:endParaRPr>
          </a:p>
        </p:txBody>
      </p:sp>
      <p:cxnSp>
        <p:nvCxnSpPr>
          <p:cNvPr id="792" name="Google Shape;792;p128"/>
          <p:cNvCxnSpPr>
            <a:stCxn id="789" idx="0"/>
          </p:cNvCxnSpPr>
          <p:nvPr/>
        </p:nvCxnSpPr>
        <p:spPr>
          <a:xfrm rot="10800000">
            <a:off x="9306101" y="2009717"/>
            <a:ext cx="1372000" cy="1543200"/>
          </a:xfrm>
          <a:prstGeom prst="straightConnector1">
            <a:avLst/>
          </a:prstGeom>
          <a:noFill/>
          <a:ln w="19050" cap="flat" cmpd="sng">
            <a:solidFill>
              <a:schemeClr val="dk2"/>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129"/>
          <p:cNvPicPr preferRelativeResize="0"/>
          <p:nvPr/>
        </p:nvPicPr>
        <p:blipFill rotWithShape="1">
          <a:blip r:embed="rId3">
            <a:alphaModFix amt="60000"/>
          </a:blip>
          <a:srcRect/>
          <a:stretch/>
        </p:blipFill>
        <p:spPr>
          <a:xfrm>
            <a:off x="1285867" y="753601"/>
            <a:ext cx="8757501" cy="5053468"/>
          </a:xfrm>
          <a:prstGeom prst="rect">
            <a:avLst/>
          </a:prstGeom>
          <a:noFill/>
          <a:ln>
            <a:noFill/>
          </a:ln>
        </p:spPr>
      </p:pic>
      <p:pic>
        <p:nvPicPr>
          <p:cNvPr id="798" name="Google Shape;798;p129"/>
          <p:cNvPicPr preferRelativeResize="0"/>
          <p:nvPr/>
        </p:nvPicPr>
        <p:blipFill rotWithShape="1">
          <a:blip r:embed="rId4">
            <a:alphaModFix/>
          </a:blip>
          <a:srcRect/>
          <a:stretch/>
        </p:blipFill>
        <p:spPr>
          <a:xfrm>
            <a:off x="10565652" y="3734634"/>
            <a:ext cx="1263633" cy="1263633"/>
          </a:xfrm>
          <a:prstGeom prst="rect">
            <a:avLst/>
          </a:prstGeom>
          <a:noFill/>
          <a:ln>
            <a:noFill/>
          </a:ln>
        </p:spPr>
      </p:pic>
      <p:sp>
        <p:nvSpPr>
          <p:cNvPr id="799" name="Google Shape;799;p129"/>
          <p:cNvSpPr txBox="1"/>
          <p:nvPr/>
        </p:nvSpPr>
        <p:spPr>
          <a:xfrm>
            <a:off x="10698267" y="5191334"/>
            <a:ext cx="9984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2023</a:t>
            </a:r>
            <a:endParaRPr sz="1867" b="1">
              <a:solidFill>
                <a:srgbClr val="000000"/>
              </a:solidFill>
              <a:latin typeface="Work Sans"/>
              <a:ea typeface="Work Sans"/>
              <a:cs typeface="Work Sans"/>
              <a:sym typeface="Work Sans"/>
            </a:endParaRPr>
          </a:p>
        </p:txBody>
      </p:sp>
      <p:sp>
        <p:nvSpPr>
          <p:cNvPr id="800" name="Google Shape;800;p129"/>
          <p:cNvSpPr txBox="1"/>
          <p:nvPr/>
        </p:nvSpPr>
        <p:spPr>
          <a:xfrm>
            <a:off x="10386267" y="5724934"/>
            <a:ext cx="16224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b="1">
                <a:solidFill>
                  <a:srgbClr val="000000"/>
                </a:solidFill>
                <a:latin typeface="Work Sans"/>
                <a:ea typeface="Work Sans"/>
                <a:cs typeface="Work Sans"/>
                <a:sym typeface="Work Sans"/>
              </a:rPr>
              <a:t>GPT</a:t>
            </a:r>
            <a:endParaRPr sz="1867" b="1">
              <a:solidFill>
                <a:srgbClr val="000000"/>
              </a:solidFill>
              <a:latin typeface="Work Sans"/>
              <a:ea typeface="Work Sans"/>
              <a:cs typeface="Work Sans"/>
              <a:sym typeface="Work Sans"/>
            </a:endParaRPr>
          </a:p>
        </p:txBody>
      </p:sp>
      <p:cxnSp>
        <p:nvCxnSpPr>
          <p:cNvPr id="801" name="Google Shape;801;p129"/>
          <p:cNvCxnSpPr/>
          <p:nvPr/>
        </p:nvCxnSpPr>
        <p:spPr>
          <a:xfrm rot="10800000">
            <a:off x="9677301" y="1857317"/>
            <a:ext cx="1000800" cy="1695600"/>
          </a:xfrm>
          <a:prstGeom prst="straightConnector1">
            <a:avLst/>
          </a:prstGeom>
          <a:noFill/>
          <a:ln w="19050" cap="flat" cmpd="sng">
            <a:solidFill>
              <a:schemeClr val="dk2"/>
            </a:solidFill>
            <a:prstDash val="solid"/>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30"/>
          <p:cNvSpPr txBox="1"/>
          <p:nvPr/>
        </p:nvSpPr>
        <p:spPr>
          <a:xfrm>
            <a:off x="528267" y="1603667"/>
            <a:ext cx="11254000" cy="656614"/>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US" sz="2667" dirty="0">
                <a:latin typeface="Work Sans Light"/>
                <a:ea typeface="Work Sans Light"/>
                <a:cs typeface="Work Sans Light"/>
                <a:sym typeface="Work Sans Light"/>
              </a:rPr>
              <a:t>The Transformer shake-up</a:t>
            </a:r>
            <a:endParaRPr sz="2667" dirty="0">
              <a:latin typeface="Work Sans Light"/>
              <a:ea typeface="Work Sans Light"/>
              <a:cs typeface="Work Sans Light"/>
              <a:sym typeface="Work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31"/>
          <p:cNvPicPr preferRelativeResize="0"/>
          <p:nvPr/>
        </p:nvPicPr>
        <p:blipFill rotWithShape="1">
          <a:blip r:embed="rId3">
            <a:alphaModFix/>
          </a:blip>
          <a:srcRect/>
          <a:stretch/>
        </p:blipFill>
        <p:spPr>
          <a:xfrm>
            <a:off x="4006284" y="1109235"/>
            <a:ext cx="3739633" cy="5076467"/>
          </a:xfrm>
          <a:prstGeom prst="rect">
            <a:avLst/>
          </a:prstGeom>
          <a:noFill/>
          <a:ln>
            <a:noFill/>
          </a:ln>
        </p:spPr>
      </p:pic>
      <p:sp>
        <p:nvSpPr>
          <p:cNvPr id="812" name="Google Shape;812;p131"/>
          <p:cNvSpPr txBox="1"/>
          <p:nvPr/>
        </p:nvSpPr>
        <p:spPr>
          <a:xfrm>
            <a:off x="138000" y="93068"/>
            <a:ext cx="6813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n" sz="2667" b="1">
                <a:latin typeface="Work Sans"/>
                <a:ea typeface="Work Sans"/>
                <a:cs typeface="Work Sans"/>
                <a:sym typeface="Work Sans"/>
              </a:rPr>
              <a:t>What is a Transformer?</a:t>
            </a:r>
            <a:endParaRPr sz="2667" b="1">
              <a:solidFill>
                <a:srgbClr val="000000"/>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21"/>
          <p:cNvSpPr txBox="1">
            <a:spLocks noGrp="1"/>
          </p:cNvSpPr>
          <p:nvPr>
            <p:ph type="title"/>
          </p:nvPr>
        </p:nvSpPr>
        <p:spPr>
          <a:xfrm>
            <a:off x="414800" y="288567"/>
            <a:ext cx="10111600" cy="763600"/>
          </a:xfrm>
          <a:prstGeom prst="rect">
            <a:avLst/>
          </a:prstGeom>
          <a:noFill/>
          <a:ln>
            <a:noFill/>
          </a:ln>
        </p:spPr>
        <p:txBody>
          <a:bodyPr spcFirstLastPara="1" vert="horz" wrap="square" lIns="121900" tIns="121900" rIns="121900" bIns="121900" rtlCol="0" anchor="t" anchorCtr="0">
            <a:noAutofit/>
          </a:bodyPr>
          <a:lstStyle/>
          <a:p>
            <a:r>
              <a:rPr lang="en" sz="2800" dirty="0">
                <a:solidFill>
                  <a:schemeClr val="dk2"/>
                </a:solidFill>
              </a:rPr>
              <a:t>About us: Olivier Koch</a:t>
            </a:r>
            <a:endParaRPr sz="2800" dirty="0">
              <a:solidFill>
                <a:schemeClr val="dk2"/>
              </a:solidFill>
            </a:endParaRPr>
          </a:p>
        </p:txBody>
      </p:sp>
      <p:sp>
        <p:nvSpPr>
          <p:cNvPr id="725" name="Google Shape;725;p121"/>
          <p:cNvSpPr txBox="1">
            <a:spLocks noGrp="1"/>
          </p:cNvSpPr>
          <p:nvPr>
            <p:ph type="subTitle" idx="1"/>
          </p:nvPr>
        </p:nvSpPr>
        <p:spPr>
          <a:xfrm>
            <a:off x="414800" y="831013"/>
            <a:ext cx="10111600" cy="484000"/>
          </a:xfrm>
          <a:prstGeom prst="rect">
            <a:avLst/>
          </a:prstGeom>
          <a:noFill/>
          <a:ln>
            <a:noFill/>
          </a:ln>
        </p:spPr>
        <p:txBody>
          <a:bodyPr spcFirstLastPara="1" vert="horz" wrap="square" lIns="121900" tIns="121900" rIns="121900" bIns="121900" rtlCol="0" anchor="t" anchorCtr="0">
            <a:noAutofit/>
          </a:bodyPr>
          <a:lstStyle/>
          <a:p>
            <a:pPr marL="0" indent="0"/>
            <a:endParaRPr/>
          </a:p>
        </p:txBody>
      </p:sp>
      <p:sp>
        <p:nvSpPr>
          <p:cNvPr id="726" name="Google Shape;726;p121"/>
          <p:cNvSpPr txBox="1"/>
          <p:nvPr/>
        </p:nvSpPr>
        <p:spPr>
          <a:xfrm>
            <a:off x="528267" y="1603667"/>
            <a:ext cx="11254000" cy="3570168"/>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 sz="2400" dirty="0">
                <a:latin typeface="Work Sans Light"/>
                <a:ea typeface="Work Sans Light"/>
                <a:cs typeface="Work Sans Light"/>
                <a:sym typeface="Work Sans Light"/>
              </a:rPr>
              <a:t>VP of AI at </a:t>
            </a:r>
            <a:r>
              <a:rPr lang="en" sz="2400" dirty="0" err="1">
                <a:latin typeface="Work Sans Light"/>
                <a:ea typeface="Work Sans Light"/>
                <a:cs typeface="Work Sans Light"/>
                <a:sym typeface="Work Sans Light"/>
              </a:rPr>
              <a:t>Onfido</a:t>
            </a:r>
            <a:endParaRPr sz="1867" dirty="0">
              <a:solidFill>
                <a:srgbClr val="000000"/>
              </a:solidFill>
              <a:latin typeface="Work Sans Light"/>
              <a:ea typeface="Work Sans Light"/>
              <a:cs typeface="Work Sans Light"/>
              <a:sym typeface="Work Sans Light"/>
            </a:endParaRPr>
          </a:p>
          <a:p>
            <a:pPr>
              <a:buClr>
                <a:srgbClr val="000000"/>
              </a:buClr>
              <a:buSzPts val="1400"/>
            </a:pPr>
            <a:endParaRPr sz="2400" dirty="0">
              <a:latin typeface="Work Sans Light"/>
              <a:ea typeface="Work Sans Light"/>
              <a:cs typeface="Work Sans Light"/>
              <a:sym typeface="Work Sans Light"/>
            </a:endParaRPr>
          </a:p>
          <a:p>
            <a:pPr>
              <a:buClr>
                <a:srgbClr val="000000"/>
              </a:buClr>
              <a:buSzPts val="1400"/>
            </a:pPr>
            <a:r>
              <a:rPr lang="en" sz="2400" dirty="0">
                <a:latin typeface="Work Sans Light"/>
                <a:ea typeface="Work Sans Light"/>
                <a:cs typeface="Work Sans Light"/>
                <a:sym typeface="Work Sans Light"/>
              </a:rPr>
              <a:t>ex-Criteo (2015-2020)</a:t>
            </a:r>
            <a:endParaRPr sz="2400" dirty="0">
              <a:latin typeface="Work Sans Light"/>
              <a:ea typeface="Work Sans Light"/>
              <a:cs typeface="Work Sans Light"/>
              <a:sym typeface="Work Sans Light"/>
            </a:endParaRPr>
          </a:p>
          <a:p>
            <a:pPr>
              <a:buClr>
                <a:srgbClr val="000000"/>
              </a:buClr>
              <a:buSzPts val="1400"/>
            </a:pPr>
            <a:endParaRPr sz="2400" dirty="0">
              <a:latin typeface="Work Sans Light"/>
              <a:ea typeface="Work Sans Light"/>
              <a:cs typeface="Work Sans Light"/>
              <a:sym typeface="Work Sans Light"/>
            </a:endParaRPr>
          </a:p>
          <a:p>
            <a:pPr>
              <a:buClr>
                <a:srgbClr val="000000"/>
              </a:buClr>
              <a:buSzPts val="1400"/>
            </a:pPr>
            <a:r>
              <a:rPr lang="en" sz="2400" dirty="0">
                <a:latin typeface="Work Sans Light"/>
                <a:ea typeface="Work Sans Light"/>
                <a:cs typeface="Work Sans Light"/>
                <a:sym typeface="Work Sans Light"/>
              </a:rPr>
              <a:t>MIT DARPA Urban Challenge Finalist</a:t>
            </a:r>
            <a:endParaRPr sz="2400" dirty="0">
              <a:latin typeface="Work Sans Light"/>
              <a:ea typeface="Work Sans Light"/>
              <a:cs typeface="Work Sans Light"/>
              <a:sym typeface="Work Sans Light"/>
            </a:endParaRPr>
          </a:p>
          <a:p>
            <a:pPr>
              <a:buClr>
                <a:srgbClr val="000000"/>
              </a:buClr>
              <a:buSzPts val="1400"/>
            </a:pPr>
            <a:endParaRPr sz="2400" dirty="0">
              <a:latin typeface="Work Sans Light"/>
              <a:ea typeface="Work Sans Light"/>
              <a:cs typeface="Work Sans Light"/>
              <a:sym typeface="Work Sans Light"/>
            </a:endParaRPr>
          </a:p>
          <a:p>
            <a:pPr>
              <a:buClr>
                <a:schemeClr val="dk1"/>
              </a:buClr>
              <a:buSzPts val="1400"/>
            </a:pPr>
            <a:r>
              <a:rPr lang="en" sz="2400" dirty="0">
                <a:solidFill>
                  <a:schemeClr val="dk1"/>
                </a:solidFill>
                <a:latin typeface="Work Sans Light"/>
                <a:ea typeface="Work Sans Light"/>
                <a:cs typeface="Work Sans Light"/>
                <a:sym typeface="Work Sans Light"/>
              </a:rPr>
              <a:t>ENSTA 2002, MIT PhD 2010 (computer vision)</a:t>
            </a:r>
            <a:endParaRPr sz="2400" dirty="0">
              <a:solidFill>
                <a:schemeClr val="dk1"/>
              </a:solidFill>
              <a:latin typeface="Work Sans Light"/>
              <a:ea typeface="Work Sans Light"/>
              <a:cs typeface="Work Sans Light"/>
              <a:sym typeface="Work Sans Light"/>
            </a:endParaRPr>
          </a:p>
          <a:p>
            <a:pPr>
              <a:buClr>
                <a:srgbClr val="000000"/>
              </a:buClr>
              <a:buSzPts val="1400"/>
            </a:pPr>
            <a:endParaRPr sz="2400" dirty="0">
              <a:latin typeface="Work Sans Light"/>
              <a:ea typeface="Work Sans Light"/>
              <a:cs typeface="Work Sans Light"/>
              <a:sym typeface="Work Sans Light"/>
            </a:endParaRPr>
          </a:p>
          <a:p>
            <a:pPr>
              <a:buClr>
                <a:srgbClr val="000000"/>
              </a:buClr>
              <a:buSzPts val="1400"/>
            </a:pPr>
            <a:r>
              <a:rPr lang="en" sz="2400" dirty="0">
                <a:latin typeface="Work Sans Light"/>
                <a:ea typeface="Work Sans Light"/>
                <a:cs typeface="Work Sans Light"/>
                <a:sym typeface="Work Sans Light"/>
              </a:rPr>
              <a:t>Published @ </a:t>
            </a:r>
            <a:r>
              <a:rPr lang="en" sz="2400" dirty="0">
                <a:solidFill>
                  <a:schemeClr val="dk1"/>
                </a:solidFill>
                <a:latin typeface="Work Sans Light"/>
                <a:ea typeface="Work Sans Light"/>
                <a:cs typeface="Work Sans Light"/>
                <a:sym typeface="Work Sans Light"/>
              </a:rPr>
              <a:t>CVPR 2007, IJFR 2008, ICCV 2009, </a:t>
            </a:r>
            <a:r>
              <a:rPr lang="en" sz="2400" dirty="0">
                <a:solidFill>
                  <a:srgbClr val="000000"/>
                </a:solidFill>
                <a:latin typeface="Work Sans Light"/>
                <a:ea typeface="Work Sans Light"/>
                <a:cs typeface="Work Sans Light"/>
                <a:sym typeface="Work Sans Light"/>
              </a:rPr>
              <a:t>ICRA 2010</a:t>
            </a:r>
            <a:r>
              <a:rPr lang="en" sz="2400" dirty="0">
                <a:latin typeface="Work Sans Light"/>
                <a:ea typeface="Work Sans Light"/>
                <a:cs typeface="Work Sans Light"/>
                <a:sym typeface="Work Sans Light"/>
              </a:rPr>
              <a:t> </a:t>
            </a:r>
            <a:endParaRPr sz="2400" dirty="0">
              <a:solidFill>
                <a:srgbClr val="000000"/>
              </a:solidFill>
              <a:latin typeface="Work Sans Light"/>
              <a:ea typeface="Work Sans Light"/>
              <a:cs typeface="Work Sans Light"/>
              <a:sym typeface="Work Sans Light"/>
            </a:endParaRPr>
          </a:p>
        </p:txBody>
      </p:sp>
      <p:pic>
        <p:nvPicPr>
          <p:cNvPr id="727" name="Google Shape;727;p121">
            <a:hlinkClick r:id="rId3"/>
          </p:cNvPr>
          <p:cNvPicPr preferRelativeResize="0"/>
          <p:nvPr/>
        </p:nvPicPr>
        <p:blipFill rotWithShape="1">
          <a:blip r:embed="rId4">
            <a:alphaModFix/>
          </a:blip>
          <a:srcRect/>
          <a:stretch/>
        </p:blipFill>
        <p:spPr>
          <a:xfrm>
            <a:off x="2074230" y="5359837"/>
            <a:ext cx="763599" cy="763599"/>
          </a:xfrm>
          <a:prstGeom prst="rect">
            <a:avLst/>
          </a:prstGeom>
          <a:noFill/>
          <a:ln>
            <a:noFill/>
          </a:ln>
        </p:spPr>
      </p:pic>
      <p:pic>
        <p:nvPicPr>
          <p:cNvPr id="728" name="Google Shape;728;p121">
            <a:hlinkClick r:id="rId5"/>
          </p:cNvPr>
          <p:cNvPicPr preferRelativeResize="0"/>
          <p:nvPr/>
        </p:nvPicPr>
        <p:blipFill rotWithShape="1">
          <a:blip r:embed="rId6">
            <a:alphaModFix/>
          </a:blip>
          <a:srcRect/>
          <a:stretch/>
        </p:blipFill>
        <p:spPr>
          <a:xfrm>
            <a:off x="3684011" y="5468826"/>
            <a:ext cx="545621" cy="545621"/>
          </a:xfrm>
          <a:prstGeom prst="rect">
            <a:avLst/>
          </a:prstGeom>
          <a:noFill/>
          <a:ln>
            <a:noFill/>
          </a:ln>
        </p:spPr>
      </p:pic>
      <p:pic>
        <p:nvPicPr>
          <p:cNvPr id="729" name="Google Shape;729;p121">
            <a:hlinkClick r:id="rId7"/>
          </p:cNvPr>
          <p:cNvPicPr preferRelativeResize="0"/>
          <p:nvPr/>
        </p:nvPicPr>
        <p:blipFill rotWithShape="1">
          <a:blip r:embed="rId8">
            <a:alphaModFix/>
          </a:blip>
          <a:srcRect/>
          <a:stretch/>
        </p:blipFill>
        <p:spPr>
          <a:xfrm>
            <a:off x="5075813" y="5436327"/>
            <a:ext cx="610619" cy="610619"/>
          </a:xfrm>
          <a:prstGeom prst="rect">
            <a:avLst/>
          </a:prstGeom>
          <a:noFill/>
          <a:ln>
            <a:noFill/>
          </a:ln>
        </p:spPr>
      </p:pic>
      <p:pic>
        <p:nvPicPr>
          <p:cNvPr id="730" name="Google Shape;730;p121">
            <a:hlinkClick r:id="rId9"/>
          </p:cNvPr>
          <p:cNvPicPr preferRelativeResize="0"/>
          <p:nvPr/>
        </p:nvPicPr>
        <p:blipFill rotWithShape="1">
          <a:blip r:embed="rId10">
            <a:alphaModFix/>
          </a:blip>
          <a:srcRect/>
          <a:stretch/>
        </p:blipFill>
        <p:spPr>
          <a:xfrm>
            <a:off x="6532613" y="5398088"/>
            <a:ext cx="687097" cy="687097"/>
          </a:xfrm>
          <a:prstGeom prst="rect">
            <a:avLst/>
          </a:prstGeom>
          <a:noFill/>
          <a:ln>
            <a:noFill/>
          </a:ln>
        </p:spPr>
      </p:pic>
      <p:pic>
        <p:nvPicPr>
          <p:cNvPr id="731" name="Google Shape;731;p121">
            <a:hlinkClick r:id="rId11"/>
          </p:cNvPr>
          <p:cNvPicPr preferRelativeResize="0"/>
          <p:nvPr/>
        </p:nvPicPr>
        <p:blipFill rotWithShape="1">
          <a:blip r:embed="rId12">
            <a:alphaModFix/>
          </a:blip>
          <a:srcRect/>
          <a:stretch/>
        </p:blipFill>
        <p:spPr>
          <a:xfrm>
            <a:off x="8065892" y="5414349"/>
            <a:ext cx="654609" cy="654609"/>
          </a:xfrm>
          <a:prstGeom prst="rect">
            <a:avLst/>
          </a:prstGeom>
          <a:noFill/>
          <a:ln>
            <a:noFill/>
          </a:ln>
        </p:spPr>
      </p:pic>
      <p:sp>
        <p:nvSpPr>
          <p:cNvPr id="732" name="Google Shape;732;p121"/>
          <p:cNvSpPr txBox="1"/>
          <p:nvPr/>
        </p:nvSpPr>
        <p:spPr>
          <a:xfrm>
            <a:off x="1652233" y="5988067"/>
            <a:ext cx="1607600" cy="615513"/>
          </a:xfrm>
          <a:prstGeom prst="rect">
            <a:avLst/>
          </a:prstGeom>
          <a:noFill/>
          <a:ln>
            <a:noFill/>
          </a:ln>
        </p:spPr>
        <p:txBody>
          <a:bodyPr spcFirstLastPara="1" wrap="square" lIns="121900" tIns="121900" rIns="121900" bIns="121900" anchor="t" anchorCtr="0">
            <a:spAutoFit/>
          </a:bodyPr>
          <a:lstStyle/>
          <a:p>
            <a:pPr algn="ctr"/>
            <a:r>
              <a:rPr lang="en" sz="2400"/>
              <a:t>oakfr</a:t>
            </a:r>
            <a:endParaRPr sz="2400"/>
          </a:p>
        </p:txBody>
      </p:sp>
      <p:sp>
        <p:nvSpPr>
          <p:cNvPr id="733" name="Google Shape;733;p121"/>
          <p:cNvSpPr txBox="1"/>
          <p:nvPr/>
        </p:nvSpPr>
        <p:spPr>
          <a:xfrm>
            <a:off x="4488400" y="5988068"/>
            <a:ext cx="1607600" cy="615513"/>
          </a:xfrm>
          <a:prstGeom prst="rect">
            <a:avLst/>
          </a:prstGeom>
          <a:noFill/>
          <a:ln>
            <a:noFill/>
          </a:ln>
        </p:spPr>
        <p:txBody>
          <a:bodyPr spcFirstLastPara="1" wrap="square" lIns="121900" tIns="121900" rIns="121900" bIns="121900" anchor="t" anchorCtr="0">
            <a:spAutoFit/>
          </a:bodyPr>
          <a:lstStyle/>
          <a:p>
            <a:pPr algn="ctr"/>
            <a:r>
              <a:rPr lang="en" sz="2400"/>
              <a:t>@olivkoch</a:t>
            </a:r>
            <a:endParaRPr sz="2400"/>
          </a:p>
        </p:txBody>
      </p:sp>
      <p:sp>
        <p:nvSpPr>
          <p:cNvPr id="734" name="Google Shape;734;p121"/>
          <p:cNvSpPr txBox="1"/>
          <p:nvPr/>
        </p:nvSpPr>
        <p:spPr>
          <a:xfrm>
            <a:off x="7432142" y="5988068"/>
            <a:ext cx="2077619" cy="615513"/>
          </a:xfrm>
          <a:prstGeom prst="rect">
            <a:avLst/>
          </a:prstGeom>
          <a:noFill/>
          <a:ln>
            <a:noFill/>
          </a:ln>
        </p:spPr>
        <p:txBody>
          <a:bodyPr spcFirstLastPara="1" wrap="square" lIns="121900" tIns="121900" rIns="121900" bIns="121900" anchor="t" anchorCtr="0">
            <a:spAutoFit/>
          </a:bodyPr>
          <a:lstStyle/>
          <a:p>
            <a:pPr algn="ctr"/>
            <a:r>
              <a:rPr lang="en" sz="2400" dirty="0" err="1"/>
              <a:t>olivierkoch.net</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32"/>
          <p:cNvSpPr txBox="1"/>
          <p:nvPr/>
        </p:nvSpPr>
        <p:spPr>
          <a:xfrm>
            <a:off x="138000" y="93067"/>
            <a:ext cx="6813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n" sz="2667" b="1">
                <a:solidFill>
                  <a:srgbClr val="000000"/>
                </a:solidFill>
                <a:latin typeface="Work Sans"/>
                <a:ea typeface="Work Sans"/>
                <a:cs typeface="Work Sans"/>
                <a:sym typeface="Work Sans"/>
              </a:rPr>
              <a:t>No, seriously… what is a Transformer?</a:t>
            </a:r>
            <a:endParaRPr sz="2667" b="1">
              <a:solidFill>
                <a:srgbClr val="000000"/>
              </a:solidFill>
              <a:latin typeface="Work Sans"/>
              <a:ea typeface="Work Sans"/>
              <a:cs typeface="Work Sans"/>
              <a:sym typeface="Work Sans"/>
            </a:endParaRPr>
          </a:p>
        </p:txBody>
      </p:sp>
      <p:sp>
        <p:nvSpPr>
          <p:cNvPr id="818" name="Google Shape;818;p132"/>
          <p:cNvSpPr txBox="1"/>
          <p:nvPr/>
        </p:nvSpPr>
        <p:spPr>
          <a:xfrm>
            <a:off x="931867" y="1371601"/>
            <a:ext cx="8794800" cy="615513"/>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n-US" sz="2400" dirty="0">
                <a:solidFill>
                  <a:srgbClr val="000000"/>
                </a:solidFill>
                <a:latin typeface="Work Sans Light"/>
                <a:ea typeface="Work Sans Light"/>
                <a:cs typeface="Work Sans Light"/>
                <a:sym typeface="Work Sans Light"/>
              </a:rPr>
              <a:t>We’ll spend a lot of time on this during the course.</a:t>
            </a:r>
            <a:endParaRPr sz="2400" dirty="0">
              <a:solidFill>
                <a:srgbClr val="000000"/>
              </a:solidFill>
              <a:latin typeface="Work Sans Light"/>
              <a:ea typeface="Work Sans Light"/>
              <a:cs typeface="Work Sans Light"/>
              <a:sym typeface="Work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pic>
        <p:nvPicPr>
          <p:cNvPr id="823" name="Google Shape;823;p133"/>
          <p:cNvPicPr preferRelativeResize="0"/>
          <p:nvPr/>
        </p:nvPicPr>
        <p:blipFill rotWithShape="1">
          <a:blip r:embed="rId3">
            <a:alphaModFix/>
          </a:blip>
          <a:srcRect/>
          <a:stretch/>
        </p:blipFill>
        <p:spPr>
          <a:xfrm>
            <a:off x="2606267" y="3549401"/>
            <a:ext cx="5627667" cy="1122500"/>
          </a:xfrm>
          <a:prstGeom prst="rect">
            <a:avLst/>
          </a:prstGeom>
          <a:noFill/>
          <a:ln>
            <a:noFill/>
          </a:ln>
        </p:spPr>
      </p:pic>
      <p:sp>
        <p:nvSpPr>
          <p:cNvPr id="824" name="Google Shape;824;p133"/>
          <p:cNvSpPr txBox="1"/>
          <p:nvPr/>
        </p:nvSpPr>
        <p:spPr>
          <a:xfrm>
            <a:off x="931867" y="1371601"/>
            <a:ext cx="8794800" cy="1354176"/>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n" sz="2400">
                <a:solidFill>
                  <a:srgbClr val="000000"/>
                </a:solidFill>
                <a:latin typeface="Work Sans Light"/>
                <a:ea typeface="Work Sans Light"/>
                <a:cs typeface="Work Sans Light"/>
                <a:sym typeface="Work Sans Light"/>
              </a:rPr>
              <a:t>Attention is a communication mechanism between tokens in a document, with a positional embedding allowing to incorporate ordering into sets of tokens.</a:t>
            </a:r>
            <a:endParaRPr sz="2400">
              <a:solidFill>
                <a:srgbClr val="000000"/>
              </a:solidFill>
              <a:latin typeface="Work Sans Light"/>
              <a:ea typeface="Work Sans Light"/>
              <a:cs typeface="Work Sans Light"/>
              <a:sym typeface="Work Sa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134"/>
          <p:cNvPicPr preferRelativeResize="0"/>
          <p:nvPr/>
        </p:nvPicPr>
        <p:blipFill rotWithShape="1">
          <a:blip r:embed="rId3">
            <a:alphaModFix/>
          </a:blip>
          <a:srcRect/>
          <a:stretch/>
        </p:blipFill>
        <p:spPr>
          <a:xfrm>
            <a:off x="47501" y="1369094"/>
            <a:ext cx="2915700" cy="3958004"/>
          </a:xfrm>
          <a:prstGeom prst="rect">
            <a:avLst/>
          </a:prstGeom>
          <a:noFill/>
          <a:ln>
            <a:noFill/>
          </a:ln>
        </p:spPr>
      </p:pic>
      <p:sp>
        <p:nvSpPr>
          <p:cNvPr id="830" name="Google Shape;830;p134"/>
          <p:cNvSpPr txBox="1"/>
          <p:nvPr/>
        </p:nvSpPr>
        <p:spPr>
          <a:xfrm>
            <a:off x="4313433" y="620634"/>
            <a:ext cx="7209600" cy="2688324"/>
          </a:xfrm>
          <a:prstGeom prst="rect">
            <a:avLst/>
          </a:prstGeom>
          <a:noFill/>
          <a:ln>
            <a:noFill/>
          </a:ln>
        </p:spPr>
        <p:txBody>
          <a:bodyPr spcFirstLastPara="1" wrap="square" lIns="121900" tIns="121900" rIns="121900" bIns="121900" anchor="t" anchorCtr="0">
            <a:spAutoFit/>
          </a:bodyPr>
          <a:lstStyle/>
          <a:p>
            <a:pPr>
              <a:buClr>
                <a:srgbClr val="000000"/>
              </a:buClr>
              <a:buSzPts val="1700"/>
            </a:pPr>
            <a:r>
              <a:rPr lang="en" sz="2267">
                <a:solidFill>
                  <a:srgbClr val="000000"/>
                </a:solidFill>
                <a:latin typeface="Work Sans Light"/>
                <a:ea typeface="Work Sans Light"/>
                <a:cs typeface="Work Sans Light"/>
                <a:sym typeface="Work Sans Light"/>
              </a:rPr>
              <a:t>Abraham Lincoln (February 12, 1809 – April 15, 1865) was an American lawyer, politician and statesman who served as the 16th president of the United States from 1861 until his assassination in 1865. Lincoln led the Union through the American Civil War to defend the nation as a constitutional union and succeeded in abolishing slavery,...</a:t>
            </a:r>
            <a:endParaRPr sz="2267">
              <a:solidFill>
                <a:srgbClr val="000000"/>
              </a:solidFill>
              <a:latin typeface="Work Sans Light"/>
              <a:ea typeface="Work Sans Light"/>
              <a:cs typeface="Work Sans Light"/>
              <a:sym typeface="Work Sans Light"/>
            </a:endParaRPr>
          </a:p>
        </p:txBody>
      </p:sp>
      <p:cxnSp>
        <p:nvCxnSpPr>
          <p:cNvPr id="831" name="Google Shape;831;p134"/>
          <p:cNvCxnSpPr/>
          <p:nvPr/>
        </p:nvCxnSpPr>
        <p:spPr>
          <a:xfrm>
            <a:off x="6951100" y="3175600"/>
            <a:ext cx="1313600" cy="0"/>
          </a:xfrm>
          <a:prstGeom prst="straightConnector1">
            <a:avLst/>
          </a:prstGeom>
          <a:noFill/>
          <a:ln w="19050" cap="flat" cmpd="sng">
            <a:solidFill>
              <a:schemeClr val="dk2"/>
            </a:solidFill>
            <a:prstDash val="solid"/>
            <a:round/>
            <a:headEnd type="none" w="sm" len="sm"/>
            <a:tailEnd type="none" w="sm" len="sm"/>
          </a:ln>
        </p:spPr>
      </p:cxnSp>
      <p:cxnSp>
        <p:nvCxnSpPr>
          <p:cNvPr id="832" name="Google Shape;832;p134"/>
          <p:cNvCxnSpPr/>
          <p:nvPr/>
        </p:nvCxnSpPr>
        <p:spPr>
          <a:xfrm>
            <a:off x="4478900" y="2120500"/>
            <a:ext cx="796400" cy="0"/>
          </a:xfrm>
          <a:prstGeom prst="straightConnector1">
            <a:avLst/>
          </a:prstGeom>
          <a:noFill/>
          <a:ln w="19050" cap="flat" cmpd="sng">
            <a:solidFill>
              <a:schemeClr val="accent1"/>
            </a:solidFill>
            <a:prstDash val="solid"/>
            <a:round/>
            <a:headEnd type="none" w="sm" len="sm"/>
            <a:tailEnd type="none" w="sm" len="sm"/>
          </a:ln>
        </p:spPr>
      </p:cxnSp>
      <p:sp>
        <p:nvSpPr>
          <p:cNvPr id="833" name="Google Shape;833;p134"/>
          <p:cNvSpPr txBox="1"/>
          <p:nvPr/>
        </p:nvSpPr>
        <p:spPr>
          <a:xfrm>
            <a:off x="4240967" y="3921668"/>
            <a:ext cx="7996000" cy="2688324"/>
          </a:xfrm>
          <a:prstGeom prst="rect">
            <a:avLst/>
          </a:prstGeom>
          <a:noFill/>
          <a:ln>
            <a:noFill/>
          </a:ln>
        </p:spPr>
        <p:txBody>
          <a:bodyPr spcFirstLastPara="1" wrap="square" lIns="121900" tIns="121900" rIns="121900" bIns="121900" anchor="t" anchorCtr="0">
            <a:spAutoFit/>
          </a:bodyPr>
          <a:lstStyle/>
          <a:p>
            <a:pPr>
              <a:buClr>
                <a:srgbClr val="000000"/>
              </a:buClr>
              <a:buSzPts val="1700"/>
            </a:pPr>
            <a:r>
              <a:rPr lang="en" sz="2267">
                <a:solidFill>
                  <a:srgbClr val="000000"/>
                </a:solidFill>
                <a:latin typeface="Work Sans Light"/>
                <a:ea typeface="Work Sans Light"/>
                <a:cs typeface="Work Sans Light"/>
                <a:sym typeface="Work Sans Light"/>
              </a:rPr>
              <a:t>Abraham Lincoln (12. Februar 1809 – 15. April 1865) war ein amerikanischer Anwalt, Politiker und Staatsmann, der von 1861 bis zu seiner Ermordung im Jahr 1865 als 16. Präsident der Vereinigten Staaten diente. Lincoln führte die Union durch den Amerikanischen Bürgerkrieg, um die Nation als verfassungsmäßige Union zu verteidigen, und war erfolgreich bei der Abschaffung der Sklaverei.</a:t>
            </a:r>
            <a:endParaRPr sz="2267">
              <a:solidFill>
                <a:srgbClr val="000000"/>
              </a:solidFill>
              <a:latin typeface="Work Sans Light"/>
              <a:ea typeface="Work Sans Light"/>
              <a:cs typeface="Work Sans Light"/>
              <a:sym typeface="Work Sans Light"/>
            </a:endParaRPr>
          </a:p>
        </p:txBody>
      </p:sp>
      <p:pic>
        <p:nvPicPr>
          <p:cNvPr id="834" name="Google Shape;834;p134"/>
          <p:cNvPicPr preferRelativeResize="0"/>
          <p:nvPr/>
        </p:nvPicPr>
        <p:blipFill rotWithShape="1">
          <a:blip r:embed="rId4">
            <a:alphaModFix/>
          </a:blip>
          <a:srcRect/>
          <a:stretch/>
        </p:blipFill>
        <p:spPr>
          <a:xfrm>
            <a:off x="3046767" y="1779121"/>
            <a:ext cx="1034400" cy="517200"/>
          </a:xfrm>
          <a:prstGeom prst="rect">
            <a:avLst/>
          </a:prstGeom>
          <a:noFill/>
          <a:ln>
            <a:noFill/>
          </a:ln>
        </p:spPr>
      </p:pic>
      <p:pic>
        <p:nvPicPr>
          <p:cNvPr id="835" name="Google Shape;835;p134"/>
          <p:cNvPicPr preferRelativeResize="0"/>
          <p:nvPr/>
        </p:nvPicPr>
        <p:blipFill rotWithShape="1">
          <a:blip r:embed="rId5">
            <a:alphaModFix/>
          </a:blip>
          <a:srcRect/>
          <a:stretch/>
        </p:blipFill>
        <p:spPr>
          <a:xfrm>
            <a:off x="3046767" y="4599767"/>
            <a:ext cx="1034400" cy="620640"/>
          </a:xfrm>
          <a:prstGeom prst="rect">
            <a:avLst/>
          </a:prstGeom>
          <a:noFill/>
          <a:ln>
            <a:noFill/>
          </a:ln>
        </p:spPr>
      </p:pic>
      <p:sp>
        <p:nvSpPr>
          <p:cNvPr id="836" name="Google Shape;836;p134"/>
          <p:cNvSpPr/>
          <p:nvPr/>
        </p:nvSpPr>
        <p:spPr>
          <a:xfrm>
            <a:off x="3620367" y="2544600"/>
            <a:ext cx="363100" cy="1781024"/>
          </a:xfrm>
          <a:custGeom>
            <a:avLst/>
            <a:gdLst/>
            <a:ahLst/>
            <a:cxnLst/>
            <a:rect l="l" t="t" r="r" b="b"/>
            <a:pathLst>
              <a:path w="10893" h="41272" extrusionOk="0">
                <a:moveTo>
                  <a:pt x="0" y="0"/>
                </a:moveTo>
                <a:cubicBezTo>
                  <a:pt x="1810" y="3414"/>
                  <a:pt x="10603" y="13602"/>
                  <a:pt x="10861" y="20481"/>
                </a:cubicBezTo>
                <a:cubicBezTo>
                  <a:pt x="11120" y="27360"/>
                  <a:pt x="3103" y="37807"/>
                  <a:pt x="1551" y="41272"/>
                </a:cubicBezTo>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7" name="Google Shape;837;p134"/>
          <p:cNvSpPr/>
          <p:nvPr/>
        </p:nvSpPr>
        <p:spPr>
          <a:xfrm rot="10800000">
            <a:off x="2985701" y="2546259"/>
            <a:ext cx="363100" cy="1781024"/>
          </a:xfrm>
          <a:custGeom>
            <a:avLst/>
            <a:gdLst/>
            <a:ahLst/>
            <a:cxnLst/>
            <a:rect l="l" t="t" r="r" b="b"/>
            <a:pathLst>
              <a:path w="10893" h="41272" extrusionOk="0">
                <a:moveTo>
                  <a:pt x="0" y="0"/>
                </a:moveTo>
                <a:cubicBezTo>
                  <a:pt x="1810" y="3414"/>
                  <a:pt x="10603" y="13602"/>
                  <a:pt x="10861" y="20481"/>
                </a:cubicBezTo>
                <a:cubicBezTo>
                  <a:pt x="11120" y="27360"/>
                  <a:pt x="3103" y="37807"/>
                  <a:pt x="1551" y="41272"/>
                </a:cubicBezTo>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8" name="Google Shape;838;p134"/>
          <p:cNvSpPr txBox="1"/>
          <p:nvPr/>
        </p:nvSpPr>
        <p:spPr>
          <a:xfrm>
            <a:off x="138000" y="93067"/>
            <a:ext cx="6813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n" sz="2667" b="1">
                <a:solidFill>
                  <a:srgbClr val="000000"/>
                </a:solidFill>
                <a:latin typeface="Work Sans"/>
                <a:ea typeface="Work Sans"/>
                <a:cs typeface="Work Sans"/>
                <a:sym typeface="Work Sans"/>
              </a:rPr>
              <a:t>Transformers shake up translation</a:t>
            </a:r>
            <a:endParaRPr sz="2667" b="1">
              <a:solidFill>
                <a:srgbClr val="000000"/>
              </a:solidFill>
              <a:latin typeface="Work Sans"/>
              <a:ea typeface="Work Sans"/>
              <a:cs typeface="Work Sans"/>
              <a:sym typeface="Work Sans"/>
            </a:endParaRPr>
          </a:p>
        </p:txBody>
      </p:sp>
      <p:sp>
        <p:nvSpPr>
          <p:cNvPr id="839" name="Google Shape;839;p134"/>
          <p:cNvSpPr txBox="1"/>
          <p:nvPr/>
        </p:nvSpPr>
        <p:spPr>
          <a:xfrm>
            <a:off x="0" y="6324400"/>
            <a:ext cx="5486400" cy="533504"/>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 sz="1867" u="sng">
                <a:solidFill>
                  <a:schemeClr val="hlink"/>
                </a:solidFill>
                <a:latin typeface="Work Sans Light"/>
                <a:ea typeface="Work Sans Light"/>
                <a:cs typeface="Work Sans Light"/>
                <a:sym typeface="Work Sans Light"/>
                <a:hlinkClick r:id="rId6"/>
              </a:rPr>
              <a:t>Source</a:t>
            </a:r>
            <a:endParaRPr sz="1867">
              <a:solidFill>
                <a:srgbClr val="000000"/>
              </a:solidFill>
              <a:latin typeface="Work Sans Light"/>
              <a:ea typeface="Work Sans Light"/>
              <a:cs typeface="Work Sans Light"/>
              <a:sym typeface="Work Sa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135"/>
          <p:cNvPicPr preferRelativeResize="0"/>
          <p:nvPr/>
        </p:nvPicPr>
        <p:blipFill rotWithShape="1">
          <a:blip r:embed="rId3">
            <a:alphaModFix/>
          </a:blip>
          <a:srcRect/>
          <a:stretch/>
        </p:blipFill>
        <p:spPr>
          <a:xfrm>
            <a:off x="47501" y="1369094"/>
            <a:ext cx="2915700" cy="3958004"/>
          </a:xfrm>
          <a:prstGeom prst="rect">
            <a:avLst/>
          </a:prstGeom>
          <a:noFill/>
          <a:ln>
            <a:noFill/>
          </a:ln>
        </p:spPr>
      </p:pic>
      <p:sp>
        <p:nvSpPr>
          <p:cNvPr id="845" name="Google Shape;845;p135"/>
          <p:cNvSpPr txBox="1"/>
          <p:nvPr/>
        </p:nvSpPr>
        <p:spPr>
          <a:xfrm>
            <a:off x="4313433" y="620634"/>
            <a:ext cx="7209600" cy="2688324"/>
          </a:xfrm>
          <a:prstGeom prst="rect">
            <a:avLst/>
          </a:prstGeom>
          <a:noFill/>
          <a:ln>
            <a:noFill/>
          </a:ln>
        </p:spPr>
        <p:txBody>
          <a:bodyPr spcFirstLastPara="1" wrap="square" lIns="121900" tIns="121900" rIns="121900" bIns="121900" anchor="t" anchorCtr="0">
            <a:spAutoFit/>
          </a:bodyPr>
          <a:lstStyle/>
          <a:p>
            <a:pPr>
              <a:buClr>
                <a:srgbClr val="000000"/>
              </a:buClr>
              <a:buSzPts val="1700"/>
            </a:pPr>
            <a:r>
              <a:rPr lang="en" sz="2267">
                <a:solidFill>
                  <a:srgbClr val="000000"/>
                </a:solidFill>
                <a:latin typeface="Work Sans Light"/>
                <a:ea typeface="Work Sans Light"/>
                <a:cs typeface="Work Sans Light"/>
                <a:sym typeface="Work Sans Light"/>
              </a:rPr>
              <a:t>Abraham Lincoln (February 12, 1809 – April 15, 1865) was an American lawyer, politician and statesman who served as the 16th president of the United States from 1861 until his assassination in 1865. Lincoln led the Union through the American Civil War to defend the nation as a constitutional union and succeeded in abolishing ___________,...</a:t>
            </a:r>
            <a:endParaRPr sz="2267">
              <a:solidFill>
                <a:srgbClr val="000000"/>
              </a:solidFill>
              <a:latin typeface="Work Sans Light"/>
              <a:ea typeface="Work Sans Light"/>
              <a:cs typeface="Work Sans Light"/>
              <a:sym typeface="Work Sans Light"/>
            </a:endParaRPr>
          </a:p>
        </p:txBody>
      </p:sp>
      <p:sp>
        <p:nvSpPr>
          <p:cNvPr id="846" name="Google Shape;846;p135"/>
          <p:cNvSpPr txBox="1"/>
          <p:nvPr/>
        </p:nvSpPr>
        <p:spPr>
          <a:xfrm>
            <a:off x="4292700" y="4251334"/>
            <a:ext cx="6630400" cy="1395470"/>
          </a:xfrm>
          <a:prstGeom prst="rect">
            <a:avLst/>
          </a:prstGeom>
          <a:noFill/>
          <a:ln>
            <a:noFill/>
          </a:ln>
        </p:spPr>
        <p:txBody>
          <a:bodyPr spcFirstLastPara="1" wrap="square" lIns="121900" tIns="121900" rIns="121900" bIns="121900" anchor="t" anchorCtr="0">
            <a:spAutoFit/>
          </a:bodyPr>
          <a:lstStyle/>
          <a:p>
            <a:pPr>
              <a:buClr>
                <a:srgbClr val="000000"/>
              </a:buClr>
              <a:buSzPts val="1400"/>
            </a:pPr>
            <a:endParaRPr sz="1867">
              <a:solidFill>
                <a:srgbClr val="000000"/>
              </a:solidFill>
              <a:latin typeface="Work Sans Light"/>
              <a:ea typeface="Work Sans Light"/>
              <a:cs typeface="Work Sans Light"/>
              <a:sym typeface="Work Sans Light"/>
            </a:endParaRPr>
          </a:p>
          <a:p>
            <a:pPr>
              <a:buClr>
                <a:srgbClr val="000000"/>
              </a:buClr>
              <a:buSzPts val="1400"/>
            </a:pPr>
            <a:r>
              <a:rPr lang="en" sz="1867" b="1">
                <a:solidFill>
                  <a:srgbClr val="000000"/>
                </a:solidFill>
                <a:latin typeface="Work Sans"/>
                <a:ea typeface="Work Sans"/>
                <a:cs typeface="Work Sans"/>
                <a:sym typeface="Work Sans"/>
              </a:rPr>
              <a:t>Likelihood of “slavery”: 99.2%</a:t>
            </a:r>
            <a:endParaRPr sz="1867" b="1">
              <a:solidFill>
                <a:srgbClr val="000000"/>
              </a:solidFill>
              <a:latin typeface="Work Sans"/>
              <a:ea typeface="Work Sans"/>
              <a:cs typeface="Work Sans"/>
              <a:sym typeface="Work Sans"/>
            </a:endParaRPr>
          </a:p>
          <a:p>
            <a:pPr>
              <a:buClr>
                <a:srgbClr val="000000"/>
              </a:buClr>
              <a:buSzPts val="1400"/>
            </a:pPr>
            <a:r>
              <a:rPr lang="en" sz="1867">
                <a:solidFill>
                  <a:srgbClr val="000000"/>
                </a:solidFill>
                <a:latin typeface="Work Sans Light"/>
                <a:ea typeface="Work Sans Light"/>
                <a:cs typeface="Work Sans Light"/>
                <a:sym typeface="Work Sans Light"/>
              </a:rPr>
              <a:t>Likelihood of “making”: 0.1%</a:t>
            </a:r>
            <a:endParaRPr sz="1867">
              <a:solidFill>
                <a:srgbClr val="000000"/>
              </a:solidFill>
              <a:latin typeface="Work Sans Light"/>
              <a:ea typeface="Work Sans Light"/>
              <a:cs typeface="Work Sans Light"/>
              <a:sym typeface="Work Sans Light"/>
            </a:endParaRPr>
          </a:p>
          <a:p>
            <a:pPr>
              <a:buClr>
                <a:srgbClr val="000000"/>
              </a:buClr>
              <a:buSzPts val="1400"/>
            </a:pPr>
            <a:r>
              <a:rPr lang="en" sz="1867">
                <a:solidFill>
                  <a:srgbClr val="000000"/>
                </a:solidFill>
                <a:latin typeface="Work Sans Light"/>
                <a:ea typeface="Work Sans Light"/>
                <a:cs typeface="Work Sans Light"/>
                <a:sym typeface="Work Sans Light"/>
              </a:rPr>
              <a:t>Likelihood of “food”: 3%</a:t>
            </a:r>
            <a:endParaRPr sz="1867">
              <a:solidFill>
                <a:srgbClr val="000000"/>
              </a:solidFill>
              <a:latin typeface="Work Sans Light"/>
              <a:ea typeface="Work Sans Light"/>
              <a:cs typeface="Work Sans Light"/>
              <a:sym typeface="Work Sans Light"/>
            </a:endParaRPr>
          </a:p>
        </p:txBody>
      </p:sp>
      <p:cxnSp>
        <p:nvCxnSpPr>
          <p:cNvPr id="847" name="Google Shape;847;p135"/>
          <p:cNvCxnSpPr/>
          <p:nvPr/>
        </p:nvCxnSpPr>
        <p:spPr>
          <a:xfrm rot="10800000" flipH="1">
            <a:off x="8306133" y="3072300"/>
            <a:ext cx="620800" cy="1148000"/>
          </a:xfrm>
          <a:prstGeom prst="straightConnector1">
            <a:avLst/>
          </a:prstGeom>
          <a:noFill/>
          <a:ln w="19050" cap="flat" cmpd="sng">
            <a:solidFill>
              <a:schemeClr val="lt1"/>
            </a:solidFill>
            <a:prstDash val="solid"/>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852" name="Google Shape;852;p136"/>
          <p:cNvPicPr preferRelativeResize="0"/>
          <p:nvPr/>
        </p:nvPicPr>
        <p:blipFill rotWithShape="1">
          <a:blip r:embed="rId3">
            <a:alphaModFix/>
          </a:blip>
          <a:srcRect/>
          <a:stretch/>
        </p:blipFill>
        <p:spPr>
          <a:xfrm>
            <a:off x="47501" y="1369094"/>
            <a:ext cx="2915700" cy="3958004"/>
          </a:xfrm>
          <a:prstGeom prst="rect">
            <a:avLst/>
          </a:prstGeom>
          <a:noFill/>
          <a:ln>
            <a:noFill/>
          </a:ln>
        </p:spPr>
      </p:pic>
      <p:sp>
        <p:nvSpPr>
          <p:cNvPr id="853" name="Google Shape;853;p136"/>
          <p:cNvSpPr txBox="1"/>
          <p:nvPr/>
        </p:nvSpPr>
        <p:spPr>
          <a:xfrm>
            <a:off x="4313433" y="620634"/>
            <a:ext cx="7209600" cy="2688324"/>
          </a:xfrm>
          <a:prstGeom prst="rect">
            <a:avLst/>
          </a:prstGeom>
          <a:noFill/>
          <a:ln>
            <a:noFill/>
          </a:ln>
        </p:spPr>
        <p:txBody>
          <a:bodyPr spcFirstLastPara="1" wrap="square" lIns="121900" tIns="121900" rIns="121900" bIns="121900" anchor="t" anchorCtr="0">
            <a:spAutoFit/>
          </a:bodyPr>
          <a:lstStyle/>
          <a:p>
            <a:pPr>
              <a:buClr>
                <a:srgbClr val="000000"/>
              </a:buClr>
              <a:buSzPts val="1700"/>
            </a:pPr>
            <a:r>
              <a:rPr lang="en" sz="2267">
                <a:solidFill>
                  <a:schemeClr val="accent5"/>
                </a:solidFill>
                <a:latin typeface="Work Sans Light"/>
                <a:ea typeface="Work Sans Light"/>
                <a:cs typeface="Work Sans Light"/>
                <a:sym typeface="Work Sans Light"/>
              </a:rPr>
              <a:t>Abraham Lincoln (February 12, 1809 – April 15, 1865) was an American lawyer, politician and statesman who served as the 16th president of the United States from 1861 until his </a:t>
            </a:r>
            <a:r>
              <a:rPr lang="en" sz="2267">
                <a:solidFill>
                  <a:srgbClr val="000000"/>
                </a:solidFill>
                <a:latin typeface="Work Sans Light"/>
                <a:ea typeface="Work Sans Light"/>
                <a:cs typeface="Work Sans Light"/>
                <a:sym typeface="Work Sans Light"/>
              </a:rPr>
              <a:t>assassination in 1865. Lincoln led the Union through the American Civil War to defend the nation as a constitutional union and succeeded in abolishing ___________,...</a:t>
            </a:r>
            <a:endParaRPr sz="2267">
              <a:solidFill>
                <a:srgbClr val="000000"/>
              </a:solidFill>
              <a:latin typeface="Work Sans Light"/>
              <a:ea typeface="Work Sans Light"/>
              <a:cs typeface="Work Sans Light"/>
              <a:sym typeface="Work Sans Light"/>
            </a:endParaRPr>
          </a:p>
        </p:txBody>
      </p:sp>
      <p:sp>
        <p:nvSpPr>
          <p:cNvPr id="854" name="Google Shape;854;p136"/>
          <p:cNvSpPr txBox="1"/>
          <p:nvPr/>
        </p:nvSpPr>
        <p:spPr>
          <a:xfrm>
            <a:off x="4292700" y="4251334"/>
            <a:ext cx="6630400" cy="1395470"/>
          </a:xfrm>
          <a:prstGeom prst="rect">
            <a:avLst/>
          </a:prstGeom>
          <a:noFill/>
          <a:ln>
            <a:noFill/>
          </a:ln>
        </p:spPr>
        <p:txBody>
          <a:bodyPr spcFirstLastPara="1" wrap="square" lIns="121900" tIns="121900" rIns="121900" bIns="121900" anchor="t" anchorCtr="0">
            <a:spAutoFit/>
          </a:bodyPr>
          <a:lstStyle/>
          <a:p>
            <a:pPr>
              <a:buClr>
                <a:srgbClr val="000000"/>
              </a:buClr>
              <a:buSzPts val="1400"/>
            </a:pPr>
            <a:endParaRPr sz="1867">
              <a:solidFill>
                <a:srgbClr val="000000"/>
              </a:solidFill>
              <a:latin typeface="Work Sans Light"/>
              <a:ea typeface="Work Sans Light"/>
              <a:cs typeface="Work Sans Light"/>
              <a:sym typeface="Work Sans Light"/>
            </a:endParaRPr>
          </a:p>
          <a:p>
            <a:pPr>
              <a:buClr>
                <a:srgbClr val="000000"/>
              </a:buClr>
              <a:buSzPts val="1400"/>
            </a:pPr>
            <a:r>
              <a:rPr lang="en" sz="1867" b="1">
                <a:solidFill>
                  <a:srgbClr val="000000"/>
                </a:solidFill>
                <a:latin typeface="Work Sans"/>
                <a:ea typeface="Work Sans"/>
                <a:cs typeface="Work Sans"/>
                <a:sym typeface="Work Sans"/>
              </a:rPr>
              <a:t>Likelihood of “slavery”: 99.2%</a:t>
            </a:r>
            <a:endParaRPr sz="1867" b="1">
              <a:solidFill>
                <a:srgbClr val="000000"/>
              </a:solidFill>
              <a:latin typeface="Work Sans"/>
              <a:ea typeface="Work Sans"/>
              <a:cs typeface="Work Sans"/>
              <a:sym typeface="Work Sans"/>
            </a:endParaRPr>
          </a:p>
          <a:p>
            <a:pPr>
              <a:buClr>
                <a:srgbClr val="000000"/>
              </a:buClr>
              <a:buSzPts val="1400"/>
            </a:pPr>
            <a:r>
              <a:rPr lang="en" sz="1867">
                <a:solidFill>
                  <a:srgbClr val="000000"/>
                </a:solidFill>
                <a:latin typeface="Work Sans Light"/>
                <a:ea typeface="Work Sans Light"/>
                <a:cs typeface="Work Sans Light"/>
                <a:sym typeface="Work Sans Light"/>
              </a:rPr>
              <a:t>Likelihood of “making”: 0.1%</a:t>
            </a:r>
            <a:endParaRPr sz="1867">
              <a:solidFill>
                <a:srgbClr val="000000"/>
              </a:solidFill>
              <a:latin typeface="Work Sans Light"/>
              <a:ea typeface="Work Sans Light"/>
              <a:cs typeface="Work Sans Light"/>
              <a:sym typeface="Work Sans Light"/>
            </a:endParaRPr>
          </a:p>
          <a:p>
            <a:pPr>
              <a:buClr>
                <a:srgbClr val="000000"/>
              </a:buClr>
              <a:buSzPts val="1400"/>
            </a:pPr>
            <a:r>
              <a:rPr lang="en" sz="1867">
                <a:solidFill>
                  <a:srgbClr val="000000"/>
                </a:solidFill>
                <a:latin typeface="Work Sans Light"/>
                <a:ea typeface="Work Sans Light"/>
                <a:cs typeface="Work Sans Light"/>
                <a:sym typeface="Work Sans Light"/>
              </a:rPr>
              <a:t>Likelihood of “food”: 3%</a:t>
            </a:r>
            <a:endParaRPr sz="1867">
              <a:solidFill>
                <a:srgbClr val="000000"/>
              </a:solidFill>
              <a:latin typeface="Work Sans Light"/>
              <a:ea typeface="Work Sans Light"/>
              <a:cs typeface="Work Sans Light"/>
              <a:sym typeface="Work Sans Light"/>
            </a:endParaRPr>
          </a:p>
        </p:txBody>
      </p:sp>
      <p:cxnSp>
        <p:nvCxnSpPr>
          <p:cNvPr id="855" name="Google Shape;855;p136"/>
          <p:cNvCxnSpPr/>
          <p:nvPr/>
        </p:nvCxnSpPr>
        <p:spPr>
          <a:xfrm rot="10800000" flipH="1">
            <a:off x="8306133" y="3072300"/>
            <a:ext cx="620800" cy="1148000"/>
          </a:xfrm>
          <a:prstGeom prst="straightConnector1">
            <a:avLst/>
          </a:prstGeom>
          <a:noFill/>
          <a:ln w="19050" cap="flat" cmpd="sng">
            <a:solidFill>
              <a:schemeClr val="lt1"/>
            </a:solidFill>
            <a:prstDash val="solid"/>
            <a:round/>
            <a:headEnd type="none" w="sm" len="sm"/>
            <a:tailEnd type="triangle" w="med" len="med"/>
          </a:ln>
        </p:spPr>
      </p:cxnSp>
      <p:sp>
        <p:nvSpPr>
          <p:cNvPr id="856" name="Google Shape;856;p136"/>
          <p:cNvSpPr txBox="1"/>
          <p:nvPr/>
        </p:nvSpPr>
        <p:spPr>
          <a:xfrm>
            <a:off x="2755900" y="1857401"/>
            <a:ext cx="1501600" cy="943936"/>
          </a:xfrm>
          <a:prstGeom prst="rect">
            <a:avLst/>
          </a:prstGeom>
          <a:noFill/>
          <a:ln>
            <a:noFill/>
          </a:ln>
        </p:spPr>
        <p:txBody>
          <a:bodyPr spcFirstLastPara="1" wrap="square" lIns="121900" tIns="121900" rIns="121900" bIns="121900" anchor="t" anchorCtr="0">
            <a:spAutoFit/>
          </a:bodyPr>
          <a:lstStyle/>
          <a:p>
            <a:pPr algn="ctr">
              <a:buClr>
                <a:srgbClr val="000000"/>
              </a:buClr>
              <a:buSzPts val="1700"/>
            </a:pPr>
            <a:r>
              <a:rPr lang="en" sz="2267">
                <a:solidFill>
                  <a:srgbClr val="000000"/>
                </a:solidFill>
                <a:latin typeface="Work Sans Light"/>
                <a:ea typeface="Work Sans Light"/>
                <a:cs typeface="Work Sans Light"/>
                <a:sym typeface="Work Sans Light"/>
              </a:rPr>
              <a:t>Context length</a:t>
            </a:r>
            <a:endParaRPr sz="2267">
              <a:solidFill>
                <a:srgbClr val="000000"/>
              </a:solidFill>
              <a:latin typeface="Work Sans Light"/>
              <a:ea typeface="Work Sans Light"/>
              <a:cs typeface="Work Sans Light"/>
              <a:sym typeface="Work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37"/>
          <p:cNvSpPr/>
          <p:nvPr/>
        </p:nvSpPr>
        <p:spPr>
          <a:xfrm>
            <a:off x="3343167" y="2558033"/>
            <a:ext cx="5450800" cy="942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a:solidFill>
                  <a:srgbClr val="000000"/>
                </a:solidFill>
                <a:latin typeface="Arial"/>
                <a:ea typeface="Arial"/>
                <a:cs typeface="Arial"/>
                <a:sym typeface="Arial"/>
              </a:rPr>
              <a:t>GPT</a:t>
            </a:r>
            <a:endParaRPr sz="1867">
              <a:solidFill>
                <a:srgbClr val="000000"/>
              </a:solidFill>
              <a:latin typeface="Arial"/>
              <a:ea typeface="Arial"/>
              <a:cs typeface="Arial"/>
              <a:sym typeface="Arial"/>
            </a:endParaRPr>
          </a:p>
          <a:p>
            <a:pPr algn="ctr">
              <a:buClr>
                <a:srgbClr val="000000"/>
              </a:buClr>
              <a:buSzPts val="1400"/>
            </a:pPr>
            <a:r>
              <a:rPr lang="en" sz="1867">
                <a:solidFill>
                  <a:schemeClr val="accent6"/>
                </a:solidFill>
                <a:latin typeface="Arial"/>
                <a:ea typeface="Arial"/>
                <a:cs typeface="Arial"/>
                <a:sym typeface="Arial"/>
              </a:rPr>
              <a:t>Generative Pre-trained Transformer</a:t>
            </a:r>
            <a:endParaRPr sz="1867">
              <a:solidFill>
                <a:schemeClr val="accent6"/>
              </a:solidFill>
              <a:latin typeface="Arial"/>
              <a:ea typeface="Arial"/>
              <a:cs typeface="Arial"/>
              <a:sym typeface="Arial"/>
            </a:endParaRPr>
          </a:p>
        </p:txBody>
      </p:sp>
      <p:sp>
        <p:nvSpPr>
          <p:cNvPr id="862" name="Google Shape;862;p137"/>
          <p:cNvSpPr txBox="1"/>
          <p:nvPr/>
        </p:nvSpPr>
        <p:spPr>
          <a:xfrm>
            <a:off x="479900" y="2680034"/>
            <a:ext cx="2095600" cy="820825"/>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a:solidFill>
                  <a:srgbClr val="000000"/>
                </a:solidFill>
                <a:latin typeface="Work Sans Light"/>
                <a:ea typeface="Work Sans Light"/>
                <a:cs typeface="Work Sans Light"/>
                <a:sym typeface="Work Sans Light"/>
              </a:rPr>
              <a:t>Corpus of documents</a:t>
            </a:r>
            <a:endParaRPr sz="1867">
              <a:solidFill>
                <a:srgbClr val="000000"/>
              </a:solidFill>
              <a:latin typeface="Work Sans Light"/>
              <a:ea typeface="Work Sans Light"/>
              <a:cs typeface="Work Sans Light"/>
              <a:sym typeface="Work Sans Light"/>
            </a:endParaRPr>
          </a:p>
        </p:txBody>
      </p:sp>
      <p:cxnSp>
        <p:nvCxnSpPr>
          <p:cNvPr id="863" name="Google Shape;863;p137"/>
          <p:cNvCxnSpPr/>
          <p:nvPr/>
        </p:nvCxnSpPr>
        <p:spPr>
          <a:xfrm>
            <a:off x="2578000" y="3090433"/>
            <a:ext cx="762000" cy="0"/>
          </a:xfrm>
          <a:prstGeom prst="straightConnector1">
            <a:avLst/>
          </a:prstGeom>
          <a:noFill/>
          <a:ln w="9525" cap="flat" cmpd="sng">
            <a:solidFill>
              <a:schemeClr val="dk2"/>
            </a:solidFill>
            <a:prstDash val="solid"/>
            <a:round/>
            <a:headEnd type="none" w="sm" len="sm"/>
            <a:tailEnd type="triangle" w="med" len="med"/>
          </a:ln>
        </p:spPr>
      </p:cxnSp>
      <p:sp>
        <p:nvSpPr>
          <p:cNvPr id="864" name="Google Shape;864;p137"/>
          <p:cNvSpPr txBox="1"/>
          <p:nvPr/>
        </p:nvSpPr>
        <p:spPr>
          <a:xfrm>
            <a:off x="9233367" y="2781634"/>
            <a:ext cx="2095600" cy="820825"/>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a:solidFill>
                  <a:srgbClr val="000000"/>
                </a:solidFill>
                <a:latin typeface="Work Sans Light"/>
                <a:ea typeface="Work Sans Light"/>
                <a:cs typeface="Work Sans Light"/>
                <a:sym typeface="Work Sans Light"/>
              </a:rPr>
              <a:t>Text </a:t>
            </a:r>
            <a:endParaRPr sz="1867">
              <a:solidFill>
                <a:srgbClr val="000000"/>
              </a:solidFill>
              <a:latin typeface="Work Sans Light"/>
              <a:ea typeface="Work Sans Light"/>
              <a:cs typeface="Work Sans Light"/>
              <a:sym typeface="Work Sans Light"/>
            </a:endParaRPr>
          </a:p>
          <a:p>
            <a:pPr algn="ctr">
              <a:buClr>
                <a:srgbClr val="000000"/>
              </a:buClr>
              <a:buSzPts val="1400"/>
            </a:pPr>
            <a:r>
              <a:rPr lang="en" sz="1867">
                <a:solidFill>
                  <a:srgbClr val="000000"/>
                </a:solidFill>
                <a:latin typeface="Work Sans Light"/>
                <a:ea typeface="Work Sans Light"/>
                <a:cs typeface="Work Sans Light"/>
                <a:sym typeface="Work Sans Light"/>
              </a:rPr>
              <a:t>generator</a:t>
            </a:r>
            <a:endParaRPr sz="1867">
              <a:solidFill>
                <a:srgbClr val="000000"/>
              </a:solidFill>
              <a:latin typeface="Work Sans Light"/>
              <a:ea typeface="Work Sans Light"/>
              <a:cs typeface="Work Sans Light"/>
              <a:sym typeface="Work Sans Light"/>
            </a:endParaRPr>
          </a:p>
        </p:txBody>
      </p:sp>
      <p:cxnSp>
        <p:nvCxnSpPr>
          <p:cNvPr id="865" name="Google Shape;865;p137"/>
          <p:cNvCxnSpPr/>
          <p:nvPr/>
        </p:nvCxnSpPr>
        <p:spPr>
          <a:xfrm>
            <a:off x="8793967" y="3182500"/>
            <a:ext cx="762000" cy="0"/>
          </a:xfrm>
          <a:prstGeom prst="straightConnector1">
            <a:avLst/>
          </a:prstGeom>
          <a:noFill/>
          <a:ln w="9525" cap="flat" cmpd="sng">
            <a:solidFill>
              <a:schemeClr val="dk2"/>
            </a:solidFill>
            <a:prstDash val="solid"/>
            <a:round/>
            <a:headEnd type="none" w="sm" len="sm"/>
            <a:tailEnd type="triangle" w="med" len="med"/>
          </a:ln>
        </p:spPr>
      </p:cxnSp>
      <p:sp>
        <p:nvSpPr>
          <p:cNvPr id="866" name="Google Shape;866;p137"/>
          <p:cNvSpPr txBox="1"/>
          <p:nvPr/>
        </p:nvSpPr>
        <p:spPr>
          <a:xfrm>
            <a:off x="6234000" y="6324400"/>
            <a:ext cx="5958000" cy="533504"/>
          </a:xfrm>
          <a:prstGeom prst="rect">
            <a:avLst/>
          </a:prstGeom>
          <a:noFill/>
          <a:ln>
            <a:noFill/>
          </a:ln>
        </p:spPr>
        <p:txBody>
          <a:bodyPr spcFirstLastPara="1" wrap="square" lIns="121900" tIns="121900" rIns="121900" bIns="121900" anchor="t" anchorCtr="0">
            <a:spAutoFit/>
          </a:bodyPr>
          <a:lstStyle/>
          <a:p>
            <a:pPr algn="r">
              <a:buClr>
                <a:srgbClr val="000000"/>
              </a:buClr>
              <a:buSzPts val="1400"/>
            </a:pPr>
            <a:r>
              <a:rPr lang="en" sz="1867" u="sng">
                <a:solidFill>
                  <a:schemeClr val="hlink"/>
                </a:solidFill>
                <a:latin typeface="Work Sans Light"/>
                <a:ea typeface="Work Sans Light"/>
                <a:cs typeface="Work Sans Light"/>
                <a:sym typeface="Work Sans Light"/>
                <a:hlinkClick r:id="rId3"/>
              </a:rPr>
              <a:t>Language models are few-shot learners</a:t>
            </a:r>
            <a:endParaRPr sz="1867">
              <a:solidFill>
                <a:srgbClr val="000000"/>
              </a:solidFill>
              <a:latin typeface="Work Sans Light"/>
              <a:ea typeface="Work Sans Light"/>
              <a:cs typeface="Work Sans Light"/>
              <a:sym typeface="Work Sans Light"/>
            </a:endParaRPr>
          </a:p>
        </p:txBody>
      </p:sp>
      <p:sp>
        <p:nvSpPr>
          <p:cNvPr id="867" name="Google Shape;867;p137"/>
          <p:cNvSpPr txBox="1"/>
          <p:nvPr/>
        </p:nvSpPr>
        <p:spPr>
          <a:xfrm>
            <a:off x="138000" y="93067"/>
            <a:ext cx="6813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n" sz="2667" b="1">
                <a:solidFill>
                  <a:srgbClr val="000000"/>
                </a:solidFill>
                <a:latin typeface="Work Sans"/>
                <a:ea typeface="Work Sans"/>
                <a:cs typeface="Work Sans"/>
                <a:sym typeface="Work Sans"/>
              </a:rPr>
              <a:t>Transformers for text generation</a:t>
            </a:r>
            <a:endParaRPr sz="2667" b="1">
              <a:solidFill>
                <a:srgbClr val="000000"/>
              </a:solidFill>
              <a:latin typeface="Work Sans"/>
              <a:ea typeface="Work Sans"/>
              <a:cs typeface="Work Sans"/>
              <a:sym typeface="Work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38"/>
          <p:cNvSpPr txBox="1">
            <a:spLocks noGrp="1"/>
          </p:cNvSpPr>
          <p:nvPr>
            <p:ph type="title"/>
          </p:nvPr>
        </p:nvSpPr>
        <p:spPr>
          <a:xfrm>
            <a:off x="479900" y="288567"/>
            <a:ext cx="10046400" cy="763600"/>
          </a:xfrm>
          <a:prstGeom prst="rect">
            <a:avLst/>
          </a:prstGeom>
          <a:noFill/>
          <a:ln>
            <a:noFill/>
          </a:ln>
        </p:spPr>
        <p:txBody>
          <a:bodyPr spcFirstLastPara="1" vert="horz" wrap="square" lIns="121900" tIns="121900" rIns="121900" bIns="121900" rtlCol="0" anchor="t" anchorCtr="0">
            <a:noAutofit/>
          </a:bodyPr>
          <a:lstStyle/>
          <a:p>
            <a:r>
              <a:rPr lang="en" sz="2400"/>
              <a:t>Try it yourself!</a:t>
            </a:r>
            <a:endParaRPr sz="2400"/>
          </a:p>
        </p:txBody>
      </p:sp>
      <p:pic>
        <p:nvPicPr>
          <p:cNvPr id="873" name="Google Shape;873;p138"/>
          <p:cNvPicPr preferRelativeResize="0"/>
          <p:nvPr/>
        </p:nvPicPr>
        <p:blipFill rotWithShape="1">
          <a:blip r:embed="rId3">
            <a:alphaModFix/>
          </a:blip>
          <a:srcRect/>
          <a:stretch/>
        </p:blipFill>
        <p:spPr>
          <a:xfrm>
            <a:off x="3766100" y="438134"/>
            <a:ext cx="4028465" cy="3044833"/>
          </a:xfrm>
          <a:prstGeom prst="rect">
            <a:avLst/>
          </a:prstGeom>
          <a:noFill/>
          <a:ln>
            <a:noFill/>
          </a:ln>
        </p:spPr>
      </p:pic>
      <p:sp>
        <p:nvSpPr>
          <p:cNvPr id="874" name="Google Shape;874;p138"/>
          <p:cNvSpPr txBox="1"/>
          <p:nvPr/>
        </p:nvSpPr>
        <p:spPr>
          <a:xfrm>
            <a:off x="3037133" y="3482967"/>
            <a:ext cx="5486400" cy="471948"/>
          </a:xfrm>
          <a:prstGeom prst="rect">
            <a:avLst/>
          </a:prstGeom>
          <a:noFill/>
          <a:ln>
            <a:noFill/>
          </a:ln>
        </p:spPr>
        <p:txBody>
          <a:bodyPr spcFirstLastPara="1" wrap="square" lIns="121900" tIns="121900" rIns="121900" bIns="121900" anchor="t" anchorCtr="0">
            <a:spAutoFit/>
          </a:bodyPr>
          <a:lstStyle/>
          <a:p>
            <a:pPr algn="ctr">
              <a:buClr>
                <a:srgbClr val="000000"/>
              </a:buClr>
              <a:buSzPts val="1100"/>
            </a:pPr>
            <a:r>
              <a:rPr lang="en" sz="1467">
                <a:solidFill>
                  <a:schemeClr val="dk2"/>
                </a:solidFill>
                <a:latin typeface="Work Sans Light"/>
                <a:ea typeface="Work Sans Light"/>
                <a:cs typeface="Work Sans Light"/>
                <a:sym typeface="Work Sans Light"/>
              </a:rPr>
              <a:t>https://transformer.huggingface.co/</a:t>
            </a:r>
            <a:endParaRPr sz="1467">
              <a:solidFill>
                <a:schemeClr val="dk2"/>
              </a:solidFill>
              <a:latin typeface="Work Sans Light"/>
              <a:ea typeface="Work Sans Light"/>
              <a:cs typeface="Work Sans Light"/>
              <a:sym typeface="Work Sans Light"/>
            </a:endParaRPr>
          </a:p>
        </p:txBody>
      </p:sp>
      <p:pic>
        <p:nvPicPr>
          <p:cNvPr id="875" name="Google Shape;875;p138"/>
          <p:cNvPicPr preferRelativeResize="0"/>
          <p:nvPr/>
        </p:nvPicPr>
        <p:blipFill rotWithShape="1">
          <a:blip r:embed="rId4">
            <a:alphaModFix/>
          </a:blip>
          <a:srcRect/>
          <a:stretch/>
        </p:blipFill>
        <p:spPr>
          <a:xfrm>
            <a:off x="2159000" y="4529634"/>
            <a:ext cx="7874000" cy="1460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39"/>
          <p:cNvSpPr txBox="1"/>
          <p:nvPr/>
        </p:nvSpPr>
        <p:spPr>
          <a:xfrm>
            <a:off x="682700" y="2482534"/>
            <a:ext cx="8366000" cy="738623"/>
          </a:xfrm>
          <a:prstGeom prst="rect">
            <a:avLst/>
          </a:prstGeom>
          <a:noFill/>
          <a:ln>
            <a:noFill/>
          </a:ln>
        </p:spPr>
        <p:txBody>
          <a:bodyPr spcFirstLastPara="1" wrap="square" lIns="121900" tIns="121900" rIns="121900" bIns="121900" anchor="t" anchorCtr="0">
            <a:spAutoFit/>
          </a:bodyPr>
          <a:lstStyle/>
          <a:p>
            <a:pPr>
              <a:buClr>
                <a:srgbClr val="000000"/>
              </a:buClr>
              <a:buSzPts val="2400"/>
            </a:pPr>
            <a:r>
              <a:rPr lang="en" sz="3200">
                <a:solidFill>
                  <a:srgbClr val="000000"/>
                </a:solidFill>
                <a:latin typeface="Work Sans Light"/>
                <a:ea typeface="Work Sans Light"/>
                <a:cs typeface="Work Sans Light"/>
                <a:sym typeface="Work Sans Light"/>
              </a:rPr>
              <a:t>OK, this is cool, but it hallucinates 100%.</a:t>
            </a:r>
            <a:endParaRPr sz="3200">
              <a:solidFill>
                <a:srgbClr val="000000"/>
              </a:solidFill>
              <a:latin typeface="Work Sans Light"/>
              <a:ea typeface="Work Sans Light"/>
              <a:cs typeface="Work Sans Light"/>
              <a:sym typeface="Work San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40"/>
          <p:cNvSpPr txBox="1"/>
          <p:nvPr/>
        </p:nvSpPr>
        <p:spPr>
          <a:xfrm>
            <a:off x="298567" y="1450034"/>
            <a:ext cx="7975200" cy="2051547"/>
          </a:xfrm>
          <a:prstGeom prst="rect">
            <a:avLst/>
          </a:prstGeom>
          <a:noFill/>
          <a:ln>
            <a:noFill/>
          </a:ln>
        </p:spPr>
        <p:txBody>
          <a:bodyPr spcFirstLastPara="1" wrap="square" lIns="121900" tIns="121900" rIns="121900" bIns="121900" anchor="t" anchorCtr="0">
            <a:spAutoFit/>
          </a:bodyPr>
          <a:lstStyle/>
          <a:p>
            <a:pPr>
              <a:buClr>
                <a:srgbClr val="000000"/>
              </a:buClr>
              <a:buSzPts val="2200"/>
            </a:pPr>
            <a:r>
              <a:rPr lang="en" sz="2933">
                <a:solidFill>
                  <a:srgbClr val="000000"/>
                </a:solidFill>
                <a:latin typeface="Work Sans Light"/>
                <a:ea typeface="Work Sans Light"/>
                <a:cs typeface="Work Sans Light"/>
                <a:sym typeface="Work Sans Light"/>
              </a:rPr>
              <a:t>But we know how to train a machine to learn from feedback!</a:t>
            </a:r>
            <a:endParaRPr sz="2933">
              <a:solidFill>
                <a:srgbClr val="000000"/>
              </a:solidFill>
              <a:latin typeface="Work Sans Light"/>
              <a:ea typeface="Work Sans Light"/>
              <a:cs typeface="Work Sans Light"/>
              <a:sym typeface="Work Sans Light"/>
            </a:endParaRPr>
          </a:p>
          <a:p>
            <a:pPr>
              <a:buClr>
                <a:srgbClr val="000000"/>
              </a:buClr>
              <a:buSzPts val="2200"/>
            </a:pPr>
            <a:endParaRPr sz="2933">
              <a:solidFill>
                <a:srgbClr val="000000"/>
              </a:solidFill>
              <a:latin typeface="Work Sans Light"/>
              <a:ea typeface="Work Sans Light"/>
              <a:cs typeface="Work Sans Light"/>
              <a:sym typeface="Work Sans Light"/>
            </a:endParaRPr>
          </a:p>
          <a:p>
            <a:pPr>
              <a:buClr>
                <a:srgbClr val="000000"/>
              </a:buClr>
              <a:buSzPts val="2200"/>
            </a:pPr>
            <a:r>
              <a:rPr lang="en" sz="2933">
                <a:solidFill>
                  <a:srgbClr val="000000"/>
                </a:solidFill>
                <a:latin typeface="Work Sans Light"/>
                <a:ea typeface="Work Sans Light"/>
                <a:cs typeface="Work Sans Light"/>
                <a:sym typeface="Work Sans Light"/>
              </a:rPr>
              <a:t>It is called Reinforcement Learning (RL).</a:t>
            </a:r>
            <a:endParaRPr sz="2933">
              <a:solidFill>
                <a:srgbClr val="000000"/>
              </a:solidFill>
              <a:latin typeface="Work Sans Light"/>
              <a:ea typeface="Work Sans Light"/>
              <a:cs typeface="Work Sans Light"/>
              <a:sym typeface="Work Sans Light"/>
            </a:endParaRPr>
          </a:p>
        </p:txBody>
      </p:sp>
      <p:pic>
        <p:nvPicPr>
          <p:cNvPr id="886" name="Google Shape;886;p140"/>
          <p:cNvPicPr preferRelativeResize="0"/>
          <p:nvPr/>
        </p:nvPicPr>
        <p:blipFill rotWithShape="1">
          <a:blip r:embed="rId3">
            <a:alphaModFix/>
          </a:blip>
          <a:srcRect/>
          <a:stretch/>
        </p:blipFill>
        <p:spPr>
          <a:xfrm>
            <a:off x="8760734" y="2666062"/>
            <a:ext cx="3362300" cy="2177097"/>
          </a:xfrm>
          <a:prstGeom prst="rect">
            <a:avLst/>
          </a:prstGeom>
          <a:noFill/>
          <a:ln>
            <a:noFill/>
          </a:ln>
        </p:spPr>
      </p:pic>
      <p:sp>
        <p:nvSpPr>
          <p:cNvPr id="887" name="Google Shape;887;p140"/>
          <p:cNvSpPr txBox="1"/>
          <p:nvPr/>
        </p:nvSpPr>
        <p:spPr>
          <a:xfrm>
            <a:off x="565267" y="5323433"/>
            <a:ext cx="7975200" cy="1025753"/>
          </a:xfrm>
          <a:prstGeom prst="rect">
            <a:avLst/>
          </a:prstGeom>
          <a:noFill/>
          <a:ln>
            <a:noFill/>
          </a:ln>
        </p:spPr>
        <p:txBody>
          <a:bodyPr spcFirstLastPara="1" wrap="square" lIns="121900" tIns="121900" rIns="121900" bIns="121900" anchor="t" anchorCtr="0">
            <a:spAutoFit/>
          </a:bodyPr>
          <a:lstStyle/>
          <a:p>
            <a:pPr>
              <a:buClr>
                <a:srgbClr val="000000"/>
              </a:buClr>
              <a:buSzPts val="1900"/>
            </a:pPr>
            <a:r>
              <a:rPr lang="en" sz="2533" i="1">
                <a:solidFill>
                  <a:srgbClr val="000000"/>
                </a:solidFill>
                <a:latin typeface="Work Sans Light"/>
                <a:ea typeface="Work Sans Light"/>
                <a:cs typeface="Work Sans Light"/>
                <a:sym typeface="Work Sans Light"/>
              </a:rPr>
              <a:t>Go World Champion Lee Sedol looking confused at move 37 by AlphaGo…</a:t>
            </a:r>
            <a:endParaRPr sz="2533" i="1">
              <a:solidFill>
                <a:srgbClr val="000000"/>
              </a:solidFill>
              <a:latin typeface="Work Sans Light"/>
              <a:ea typeface="Work Sans Light"/>
              <a:cs typeface="Work Sans Light"/>
              <a:sym typeface="Work Sans Light"/>
            </a:endParaRPr>
          </a:p>
        </p:txBody>
      </p:sp>
      <p:cxnSp>
        <p:nvCxnSpPr>
          <p:cNvPr id="888" name="Google Shape;888;p140"/>
          <p:cNvCxnSpPr/>
          <p:nvPr/>
        </p:nvCxnSpPr>
        <p:spPr>
          <a:xfrm rot="10800000" flipH="1">
            <a:off x="6837300" y="4603167"/>
            <a:ext cx="1789600" cy="713600"/>
          </a:xfrm>
          <a:prstGeom prst="straightConnector1">
            <a:avLst/>
          </a:prstGeom>
          <a:noFill/>
          <a:ln w="9525" cap="flat" cmpd="sng">
            <a:solidFill>
              <a:schemeClr val="dk2"/>
            </a:solidFill>
            <a:prstDash val="solid"/>
            <a:round/>
            <a:headEnd type="none" w="sm" len="sm"/>
            <a:tailEnd type="triangle" w="med" len="med"/>
          </a:ln>
        </p:spPr>
      </p:cxnSp>
      <p:sp>
        <p:nvSpPr>
          <p:cNvPr id="889" name="Google Shape;889;p140"/>
          <p:cNvSpPr txBox="1"/>
          <p:nvPr/>
        </p:nvSpPr>
        <p:spPr>
          <a:xfrm>
            <a:off x="138000" y="93068"/>
            <a:ext cx="6813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n" sz="2667" b="1">
                <a:solidFill>
                  <a:srgbClr val="000000"/>
                </a:solidFill>
                <a:latin typeface="Work Sans"/>
                <a:ea typeface="Work Sans"/>
                <a:cs typeface="Work Sans"/>
                <a:sym typeface="Work Sans"/>
              </a:rPr>
              <a:t>The ChatGPT epiphany</a:t>
            </a:r>
            <a:endParaRPr sz="2667" b="1">
              <a:solidFill>
                <a:srgbClr val="000000"/>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pic>
        <p:nvPicPr>
          <p:cNvPr id="894" name="Google Shape;894;p141"/>
          <p:cNvPicPr preferRelativeResize="0"/>
          <p:nvPr/>
        </p:nvPicPr>
        <p:blipFill rotWithShape="1">
          <a:blip r:embed="rId3">
            <a:alphaModFix/>
          </a:blip>
          <a:srcRect/>
          <a:stretch/>
        </p:blipFill>
        <p:spPr>
          <a:xfrm>
            <a:off x="7133634" y="4495801"/>
            <a:ext cx="3768732" cy="2119900"/>
          </a:xfrm>
          <a:prstGeom prst="rect">
            <a:avLst/>
          </a:prstGeom>
          <a:noFill/>
          <a:ln>
            <a:noFill/>
          </a:ln>
        </p:spPr>
      </p:pic>
      <p:sp>
        <p:nvSpPr>
          <p:cNvPr id="895" name="Google Shape;895;p141"/>
          <p:cNvSpPr txBox="1"/>
          <p:nvPr/>
        </p:nvSpPr>
        <p:spPr>
          <a:xfrm>
            <a:off x="596600" y="1914534"/>
            <a:ext cx="5896000" cy="2708393"/>
          </a:xfrm>
          <a:prstGeom prst="rect">
            <a:avLst/>
          </a:prstGeom>
          <a:noFill/>
          <a:ln>
            <a:noFill/>
          </a:ln>
        </p:spPr>
        <p:txBody>
          <a:bodyPr spcFirstLastPara="1" wrap="square" lIns="121900" tIns="121900" rIns="121900" bIns="121900" anchor="t" anchorCtr="0">
            <a:spAutoFit/>
          </a:bodyPr>
          <a:lstStyle/>
          <a:p>
            <a:pPr>
              <a:buClr>
                <a:srgbClr val="000000"/>
              </a:buClr>
              <a:buSzPts val="2400"/>
            </a:pPr>
            <a:r>
              <a:rPr lang="en" sz="3200">
                <a:solidFill>
                  <a:srgbClr val="000000"/>
                </a:solidFill>
                <a:latin typeface="Work Sans Light"/>
                <a:ea typeface="Work Sans Light"/>
                <a:cs typeface="Work Sans Light"/>
                <a:sym typeface="Work Sans Light"/>
              </a:rPr>
              <a:t>“This whole thing was just an experiment. We had no idea it would work so well”, Ilya Sutskever</a:t>
            </a:r>
            <a:endParaRPr sz="3200">
              <a:solidFill>
                <a:srgbClr val="000000"/>
              </a:solidFill>
              <a:latin typeface="Work Sans Light"/>
              <a:ea typeface="Work Sans Light"/>
              <a:cs typeface="Work Sans Light"/>
              <a:sym typeface="Work Sans Light"/>
            </a:endParaRPr>
          </a:p>
          <a:p>
            <a:pPr>
              <a:buClr>
                <a:srgbClr val="000000"/>
              </a:buClr>
              <a:buSzPts val="2400"/>
            </a:pPr>
            <a:r>
              <a:rPr lang="en" sz="3200" u="sng">
                <a:solidFill>
                  <a:schemeClr val="hlink"/>
                </a:solidFill>
                <a:latin typeface="Work Sans Light"/>
                <a:ea typeface="Work Sans Light"/>
                <a:cs typeface="Work Sans Light"/>
                <a:sym typeface="Work Sans Light"/>
                <a:hlinkClick r:id="rId4"/>
              </a:rPr>
              <a:t>(full interview)</a:t>
            </a:r>
            <a:endParaRPr sz="3200">
              <a:solidFill>
                <a:srgbClr val="000000"/>
              </a:solidFill>
              <a:latin typeface="Work Sans Light"/>
              <a:ea typeface="Work Sans Light"/>
              <a:cs typeface="Work Sans Light"/>
              <a:sym typeface="Work Sans Light"/>
            </a:endParaRPr>
          </a:p>
        </p:txBody>
      </p:sp>
      <p:sp>
        <p:nvSpPr>
          <p:cNvPr id="896" name="Google Shape;896;p141"/>
          <p:cNvSpPr/>
          <p:nvPr/>
        </p:nvSpPr>
        <p:spPr>
          <a:xfrm>
            <a:off x="480000" y="1733400"/>
            <a:ext cx="5896000" cy="3152800"/>
          </a:xfrm>
          <a:prstGeom prst="wedgeRoundRectCallout">
            <a:avLst>
              <a:gd name="adj1" fmla="val 60985"/>
              <a:gd name="adj2" fmla="val 39880"/>
              <a:gd name="adj3" fmla="val 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97" name="Google Shape;897;p141"/>
          <p:cNvSpPr txBox="1"/>
          <p:nvPr/>
        </p:nvSpPr>
        <p:spPr>
          <a:xfrm>
            <a:off x="138000" y="93068"/>
            <a:ext cx="6813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n" sz="2667" b="1">
                <a:solidFill>
                  <a:srgbClr val="000000"/>
                </a:solidFill>
                <a:latin typeface="Work Sans"/>
                <a:ea typeface="Work Sans"/>
                <a:cs typeface="Work Sans"/>
                <a:sym typeface="Work Sans"/>
              </a:rPr>
              <a:t>The ChatGPT epiphany</a:t>
            </a:r>
            <a:endParaRPr sz="2667" b="1">
              <a:solidFill>
                <a:srgbClr val="000000"/>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3">
          <a:extLst>
            <a:ext uri="{FF2B5EF4-FFF2-40B4-BE49-F238E27FC236}">
              <a16:creationId xmlns:a16="http://schemas.microsoft.com/office/drawing/2014/main" id="{E2871A9D-4EAE-59BA-B48E-9FDC920015C0}"/>
            </a:ext>
          </a:extLst>
        </p:cNvPr>
        <p:cNvGrpSpPr/>
        <p:nvPr/>
      </p:nvGrpSpPr>
      <p:grpSpPr>
        <a:xfrm>
          <a:off x="0" y="0"/>
          <a:ext cx="0" cy="0"/>
          <a:chOff x="0" y="0"/>
          <a:chExt cx="0" cy="0"/>
        </a:xfrm>
      </p:grpSpPr>
      <p:sp>
        <p:nvSpPr>
          <p:cNvPr id="724" name="Google Shape;724;p121">
            <a:extLst>
              <a:ext uri="{FF2B5EF4-FFF2-40B4-BE49-F238E27FC236}">
                <a16:creationId xmlns:a16="http://schemas.microsoft.com/office/drawing/2014/main" id="{FE245DE2-3611-CD1E-DE36-2058E9F8CC30}"/>
              </a:ext>
            </a:extLst>
          </p:cNvPr>
          <p:cNvSpPr txBox="1">
            <a:spLocks noGrp="1"/>
          </p:cNvSpPr>
          <p:nvPr>
            <p:ph type="title"/>
          </p:nvPr>
        </p:nvSpPr>
        <p:spPr>
          <a:xfrm>
            <a:off x="414800" y="288567"/>
            <a:ext cx="10111600" cy="763600"/>
          </a:xfrm>
          <a:prstGeom prst="rect">
            <a:avLst/>
          </a:prstGeom>
          <a:noFill/>
          <a:ln>
            <a:noFill/>
          </a:ln>
        </p:spPr>
        <p:txBody>
          <a:bodyPr spcFirstLastPara="1" vert="horz" wrap="square" lIns="121900" tIns="121900" rIns="121900" bIns="121900" rtlCol="0" anchor="t" anchorCtr="0">
            <a:noAutofit/>
          </a:bodyPr>
          <a:lstStyle/>
          <a:p>
            <a:r>
              <a:rPr lang="en" sz="2800" dirty="0">
                <a:solidFill>
                  <a:schemeClr val="dk2"/>
                </a:solidFill>
              </a:rPr>
              <a:t>About us: Remi </a:t>
            </a:r>
            <a:r>
              <a:rPr lang="en" sz="2800" dirty="0" err="1">
                <a:solidFill>
                  <a:schemeClr val="dk2"/>
                </a:solidFill>
              </a:rPr>
              <a:t>Verronneau</a:t>
            </a:r>
            <a:endParaRPr sz="2800" dirty="0">
              <a:solidFill>
                <a:schemeClr val="dk2"/>
              </a:solidFill>
            </a:endParaRPr>
          </a:p>
        </p:txBody>
      </p:sp>
      <p:sp>
        <p:nvSpPr>
          <p:cNvPr id="725" name="Google Shape;725;p121">
            <a:extLst>
              <a:ext uri="{FF2B5EF4-FFF2-40B4-BE49-F238E27FC236}">
                <a16:creationId xmlns:a16="http://schemas.microsoft.com/office/drawing/2014/main" id="{61786A4E-3E36-891A-69D3-8EAEEDF4AD12}"/>
              </a:ext>
            </a:extLst>
          </p:cNvPr>
          <p:cNvSpPr txBox="1">
            <a:spLocks noGrp="1"/>
          </p:cNvSpPr>
          <p:nvPr>
            <p:ph type="subTitle" idx="1"/>
          </p:nvPr>
        </p:nvSpPr>
        <p:spPr>
          <a:xfrm>
            <a:off x="414800" y="831013"/>
            <a:ext cx="10111600" cy="484000"/>
          </a:xfrm>
          <a:prstGeom prst="rect">
            <a:avLst/>
          </a:prstGeom>
          <a:noFill/>
          <a:ln>
            <a:noFill/>
          </a:ln>
        </p:spPr>
        <p:txBody>
          <a:bodyPr spcFirstLastPara="1" vert="horz" wrap="square" lIns="121900" tIns="121900" rIns="121900" bIns="121900" rtlCol="0" anchor="t" anchorCtr="0">
            <a:noAutofit/>
          </a:bodyPr>
          <a:lstStyle/>
          <a:p>
            <a:pPr marL="0" indent="0"/>
            <a:endParaRPr/>
          </a:p>
        </p:txBody>
      </p:sp>
    </p:spTree>
    <p:extLst>
      <p:ext uri="{BB962C8B-B14F-4D97-AF65-F5344CB8AC3E}">
        <p14:creationId xmlns:p14="http://schemas.microsoft.com/office/powerpoint/2010/main" val="200002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42"/>
          <p:cNvSpPr txBox="1"/>
          <p:nvPr/>
        </p:nvSpPr>
        <p:spPr>
          <a:xfrm>
            <a:off x="682700" y="2482533"/>
            <a:ext cx="10928800" cy="2215951"/>
          </a:xfrm>
          <a:prstGeom prst="rect">
            <a:avLst/>
          </a:prstGeom>
          <a:noFill/>
          <a:ln>
            <a:noFill/>
          </a:ln>
        </p:spPr>
        <p:txBody>
          <a:bodyPr spcFirstLastPara="1" wrap="square" lIns="121900" tIns="121900" rIns="121900" bIns="121900" anchor="t" anchorCtr="0">
            <a:spAutoFit/>
          </a:bodyPr>
          <a:lstStyle/>
          <a:p>
            <a:pPr>
              <a:buClr>
                <a:srgbClr val="000000"/>
              </a:buClr>
              <a:buSzPts val="2400"/>
            </a:pPr>
            <a:r>
              <a:rPr lang="en" sz="3200" dirty="0">
                <a:solidFill>
                  <a:srgbClr val="000000"/>
                </a:solidFill>
                <a:latin typeface="Work Sans Light"/>
                <a:ea typeface="Work Sans Light"/>
                <a:cs typeface="Work Sans Light"/>
                <a:sym typeface="Work Sans Light"/>
              </a:rPr>
              <a:t>The main breakthrough of LLM is the discovery that training a very large model on the simplest task (predict the next token) could yield remarkable </a:t>
            </a:r>
            <a:r>
              <a:rPr lang="en" sz="3200" i="1" u="sng" dirty="0">
                <a:solidFill>
                  <a:srgbClr val="000000"/>
                </a:solidFill>
                <a:latin typeface="Work Sans Light"/>
                <a:ea typeface="Work Sans Light"/>
                <a:cs typeface="Work Sans Light"/>
                <a:sym typeface="Work Sans Light"/>
              </a:rPr>
              <a:t>apparent</a:t>
            </a:r>
            <a:r>
              <a:rPr lang="en" sz="3200" dirty="0">
                <a:solidFill>
                  <a:srgbClr val="000000"/>
                </a:solidFill>
                <a:latin typeface="Work Sans Light"/>
                <a:ea typeface="Work Sans Light"/>
                <a:cs typeface="Work Sans Light"/>
                <a:sym typeface="Work Sans Light"/>
              </a:rPr>
              <a:t> intelligence.</a:t>
            </a:r>
            <a:endParaRPr sz="3200" dirty="0">
              <a:solidFill>
                <a:srgbClr val="000000"/>
              </a:solidFill>
              <a:latin typeface="Work Sans Light"/>
              <a:ea typeface="Work Sans Light"/>
              <a:cs typeface="Work Sans Light"/>
              <a:sym typeface="Work San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44"/>
          <p:cNvSpPr/>
          <p:nvPr/>
        </p:nvSpPr>
        <p:spPr>
          <a:xfrm>
            <a:off x="3395000" y="3975548"/>
            <a:ext cx="5450800" cy="9428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dirty="0">
                <a:solidFill>
                  <a:srgbClr val="000000"/>
                </a:solidFill>
                <a:latin typeface="Arial"/>
                <a:ea typeface="Arial"/>
                <a:cs typeface="Arial"/>
                <a:sym typeface="Arial"/>
              </a:rPr>
              <a:t>GPT</a:t>
            </a:r>
            <a:endParaRPr sz="1867" dirty="0">
              <a:solidFill>
                <a:srgbClr val="000000"/>
              </a:solidFill>
              <a:latin typeface="Arial"/>
              <a:ea typeface="Arial"/>
              <a:cs typeface="Arial"/>
              <a:sym typeface="Arial"/>
            </a:endParaRPr>
          </a:p>
          <a:p>
            <a:pPr algn="ctr">
              <a:buClr>
                <a:srgbClr val="000000"/>
              </a:buClr>
              <a:buSzPts val="1400"/>
            </a:pPr>
            <a:r>
              <a:rPr lang="en" sz="1867" dirty="0">
                <a:solidFill>
                  <a:schemeClr val="accent1">
                    <a:lumMod val="60000"/>
                    <a:lumOff val="40000"/>
                  </a:schemeClr>
                </a:solidFill>
                <a:latin typeface="Arial"/>
                <a:ea typeface="Arial"/>
                <a:cs typeface="Arial"/>
                <a:sym typeface="Arial"/>
              </a:rPr>
              <a:t>Generative Pre-trained Transformer</a:t>
            </a:r>
            <a:endParaRPr sz="1867" dirty="0">
              <a:solidFill>
                <a:schemeClr val="accent1">
                  <a:lumMod val="60000"/>
                  <a:lumOff val="40000"/>
                </a:schemeClr>
              </a:solidFill>
              <a:latin typeface="Arial"/>
              <a:ea typeface="Arial"/>
              <a:cs typeface="Arial"/>
              <a:sym typeface="Arial"/>
            </a:endParaRPr>
          </a:p>
        </p:txBody>
      </p:sp>
      <p:sp>
        <p:nvSpPr>
          <p:cNvPr id="913" name="Google Shape;913;p144"/>
          <p:cNvSpPr/>
          <p:nvPr/>
        </p:nvSpPr>
        <p:spPr>
          <a:xfrm>
            <a:off x="3395000" y="2235648"/>
            <a:ext cx="5450800" cy="9428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867" dirty="0">
                <a:solidFill>
                  <a:srgbClr val="000000"/>
                </a:solidFill>
                <a:latin typeface="Arial"/>
                <a:ea typeface="Arial"/>
                <a:cs typeface="Arial"/>
                <a:sym typeface="Arial"/>
              </a:rPr>
              <a:t>RLHF</a:t>
            </a:r>
            <a:endParaRPr sz="1867" dirty="0">
              <a:solidFill>
                <a:srgbClr val="000000"/>
              </a:solidFill>
              <a:latin typeface="Arial"/>
              <a:ea typeface="Arial"/>
              <a:cs typeface="Arial"/>
              <a:sym typeface="Arial"/>
            </a:endParaRPr>
          </a:p>
          <a:p>
            <a:pPr algn="ctr">
              <a:buClr>
                <a:srgbClr val="000000"/>
              </a:buClr>
              <a:buSzPts val="1400"/>
            </a:pPr>
            <a:r>
              <a:rPr lang="en" sz="1867" dirty="0">
                <a:solidFill>
                  <a:schemeClr val="accent1">
                    <a:lumMod val="60000"/>
                    <a:lumOff val="40000"/>
                  </a:schemeClr>
                </a:solidFill>
                <a:latin typeface="Arial"/>
                <a:ea typeface="Arial"/>
                <a:cs typeface="Arial"/>
                <a:sym typeface="Arial"/>
              </a:rPr>
              <a:t>Reinforcement Learning from Human Feedback</a:t>
            </a:r>
            <a:endParaRPr sz="1867" dirty="0">
              <a:solidFill>
                <a:schemeClr val="accent1">
                  <a:lumMod val="60000"/>
                  <a:lumOff val="40000"/>
                </a:schemeClr>
              </a:solidFill>
              <a:latin typeface="Arial"/>
              <a:ea typeface="Arial"/>
              <a:cs typeface="Arial"/>
              <a:sym typeface="Arial"/>
            </a:endParaRPr>
          </a:p>
        </p:txBody>
      </p:sp>
      <p:sp>
        <p:nvSpPr>
          <p:cNvPr id="915" name="Google Shape;915;p144"/>
          <p:cNvSpPr txBox="1"/>
          <p:nvPr/>
        </p:nvSpPr>
        <p:spPr>
          <a:xfrm>
            <a:off x="531733" y="4097548"/>
            <a:ext cx="2095600" cy="820825"/>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a:solidFill>
                  <a:srgbClr val="000000"/>
                </a:solidFill>
                <a:latin typeface="Work Sans Light"/>
                <a:ea typeface="Work Sans Light"/>
                <a:cs typeface="Work Sans Light"/>
                <a:sym typeface="Work Sans Light"/>
              </a:rPr>
              <a:t>Corpus of documents</a:t>
            </a:r>
            <a:endParaRPr sz="1867">
              <a:solidFill>
                <a:srgbClr val="000000"/>
              </a:solidFill>
              <a:latin typeface="Work Sans Light"/>
              <a:ea typeface="Work Sans Light"/>
              <a:cs typeface="Work Sans Light"/>
              <a:sym typeface="Work Sans Light"/>
            </a:endParaRPr>
          </a:p>
        </p:txBody>
      </p:sp>
      <p:cxnSp>
        <p:nvCxnSpPr>
          <p:cNvPr id="916" name="Google Shape;916;p144"/>
          <p:cNvCxnSpPr/>
          <p:nvPr/>
        </p:nvCxnSpPr>
        <p:spPr>
          <a:xfrm>
            <a:off x="2629833" y="4507948"/>
            <a:ext cx="762000" cy="0"/>
          </a:xfrm>
          <a:prstGeom prst="straightConnector1">
            <a:avLst/>
          </a:prstGeom>
          <a:noFill/>
          <a:ln w="19050" cap="flat" cmpd="sng">
            <a:solidFill>
              <a:schemeClr val="accent1"/>
            </a:solidFill>
            <a:prstDash val="solid"/>
            <a:round/>
            <a:headEnd type="none" w="sm" len="sm"/>
            <a:tailEnd type="triangle" w="med" len="med"/>
          </a:ln>
        </p:spPr>
      </p:cxnSp>
      <p:sp>
        <p:nvSpPr>
          <p:cNvPr id="917" name="Google Shape;917;p144"/>
          <p:cNvSpPr txBox="1"/>
          <p:nvPr/>
        </p:nvSpPr>
        <p:spPr>
          <a:xfrm>
            <a:off x="9285200" y="4199148"/>
            <a:ext cx="2095600" cy="820825"/>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a:solidFill>
                  <a:srgbClr val="000000"/>
                </a:solidFill>
                <a:latin typeface="Work Sans Light"/>
                <a:ea typeface="Work Sans Light"/>
                <a:cs typeface="Work Sans Light"/>
                <a:sym typeface="Work Sans Light"/>
              </a:rPr>
              <a:t>Text </a:t>
            </a:r>
            <a:endParaRPr sz="1867">
              <a:solidFill>
                <a:srgbClr val="000000"/>
              </a:solidFill>
              <a:latin typeface="Work Sans Light"/>
              <a:ea typeface="Work Sans Light"/>
              <a:cs typeface="Work Sans Light"/>
              <a:sym typeface="Work Sans Light"/>
            </a:endParaRPr>
          </a:p>
          <a:p>
            <a:pPr algn="ctr">
              <a:buClr>
                <a:srgbClr val="000000"/>
              </a:buClr>
              <a:buSzPts val="1400"/>
            </a:pPr>
            <a:r>
              <a:rPr lang="en" sz="1867">
                <a:solidFill>
                  <a:srgbClr val="000000"/>
                </a:solidFill>
                <a:latin typeface="Work Sans Light"/>
                <a:ea typeface="Work Sans Light"/>
                <a:cs typeface="Work Sans Light"/>
                <a:sym typeface="Work Sans Light"/>
              </a:rPr>
              <a:t>generator</a:t>
            </a:r>
            <a:endParaRPr sz="1867">
              <a:solidFill>
                <a:srgbClr val="000000"/>
              </a:solidFill>
              <a:latin typeface="Work Sans Light"/>
              <a:ea typeface="Work Sans Light"/>
              <a:cs typeface="Work Sans Light"/>
              <a:sym typeface="Work Sans Light"/>
            </a:endParaRPr>
          </a:p>
        </p:txBody>
      </p:sp>
      <p:cxnSp>
        <p:nvCxnSpPr>
          <p:cNvPr id="918" name="Google Shape;918;p144"/>
          <p:cNvCxnSpPr/>
          <p:nvPr/>
        </p:nvCxnSpPr>
        <p:spPr>
          <a:xfrm>
            <a:off x="8845800" y="4600014"/>
            <a:ext cx="762000" cy="0"/>
          </a:xfrm>
          <a:prstGeom prst="straightConnector1">
            <a:avLst/>
          </a:prstGeom>
          <a:noFill/>
          <a:ln w="19050" cap="flat" cmpd="sng">
            <a:solidFill>
              <a:schemeClr val="accent1"/>
            </a:solidFill>
            <a:prstDash val="solid"/>
            <a:round/>
            <a:headEnd type="none" w="sm" len="sm"/>
            <a:tailEnd type="triangle" w="med" len="med"/>
          </a:ln>
        </p:spPr>
      </p:cxnSp>
      <p:sp>
        <p:nvSpPr>
          <p:cNvPr id="919" name="Google Shape;919;p144"/>
          <p:cNvSpPr txBox="1"/>
          <p:nvPr/>
        </p:nvSpPr>
        <p:spPr>
          <a:xfrm>
            <a:off x="636500" y="2093448"/>
            <a:ext cx="20956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a:solidFill>
                  <a:srgbClr val="000000"/>
                </a:solidFill>
                <a:latin typeface="Work Sans Light"/>
                <a:ea typeface="Work Sans Light"/>
                <a:cs typeface="Work Sans Light"/>
                <a:sym typeface="Work Sans Light"/>
              </a:rPr>
              <a:t>Public API</a:t>
            </a:r>
            <a:endParaRPr sz="1867">
              <a:solidFill>
                <a:srgbClr val="000000"/>
              </a:solidFill>
              <a:latin typeface="Work Sans Light"/>
              <a:ea typeface="Work Sans Light"/>
              <a:cs typeface="Work Sans Light"/>
              <a:sym typeface="Work Sans Light"/>
            </a:endParaRPr>
          </a:p>
        </p:txBody>
      </p:sp>
      <p:cxnSp>
        <p:nvCxnSpPr>
          <p:cNvPr id="920" name="Google Shape;920;p144"/>
          <p:cNvCxnSpPr/>
          <p:nvPr/>
        </p:nvCxnSpPr>
        <p:spPr>
          <a:xfrm>
            <a:off x="2633000" y="2503848"/>
            <a:ext cx="762000" cy="0"/>
          </a:xfrm>
          <a:prstGeom prst="straightConnector1">
            <a:avLst/>
          </a:prstGeom>
          <a:noFill/>
          <a:ln w="19050" cap="flat" cmpd="sng">
            <a:solidFill>
              <a:schemeClr val="lt1"/>
            </a:solidFill>
            <a:prstDash val="solid"/>
            <a:round/>
            <a:headEnd type="none" w="sm" len="sm"/>
            <a:tailEnd type="triangle" w="med" len="med"/>
          </a:ln>
        </p:spPr>
      </p:cxnSp>
      <p:cxnSp>
        <p:nvCxnSpPr>
          <p:cNvPr id="921" name="Google Shape;921;p144"/>
          <p:cNvCxnSpPr>
            <a:stCxn id="912" idx="3"/>
            <a:endCxn id="913" idx="1"/>
          </p:cNvCxnSpPr>
          <p:nvPr/>
        </p:nvCxnSpPr>
        <p:spPr>
          <a:xfrm rot="10800000">
            <a:off x="3395000" y="2706948"/>
            <a:ext cx="5450800" cy="1740000"/>
          </a:xfrm>
          <a:prstGeom prst="bentConnector5">
            <a:avLst>
              <a:gd name="adj1" fmla="val -5825"/>
              <a:gd name="adj2" fmla="val 49997"/>
              <a:gd name="adj3" fmla="val 105825"/>
            </a:avLst>
          </a:prstGeom>
          <a:noFill/>
          <a:ln w="19050" cap="flat" cmpd="sng">
            <a:solidFill>
              <a:schemeClr val="accent1"/>
            </a:solidFill>
            <a:prstDash val="solid"/>
            <a:round/>
            <a:headEnd type="none" w="sm" len="sm"/>
            <a:tailEnd type="triangle" w="med" len="med"/>
          </a:ln>
        </p:spPr>
      </p:cxnSp>
      <p:pic>
        <p:nvPicPr>
          <p:cNvPr id="922" name="Google Shape;922;p144"/>
          <p:cNvPicPr preferRelativeResize="0"/>
          <p:nvPr/>
        </p:nvPicPr>
        <p:blipFill rotWithShape="1">
          <a:blip r:embed="rId3">
            <a:alphaModFix/>
          </a:blip>
          <a:srcRect/>
          <a:stretch/>
        </p:blipFill>
        <p:spPr>
          <a:xfrm>
            <a:off x="5651234" y="807588"/>
            <a:ext cx="720733" cy="720733"/>
          </a:xfrm>
          <a:prstGeom prst="rect">
            <a:avLst/>
          </a:prstGeom>
          <a:noFill/>
          <a:ln>
            <a:noFill/>
          </a:ln>
        </p:spPr>
      </p:pic>
      <p:sp>
        <p:nvSpPr>
          <p:cNvPr id="923" name="Google Shape;923;p144"/>
          <p:cNvSpPr txBox="1"/>
          <p:nvPr/>
        </p:nvSpPr>
        <p:spPr>
          <a:xfrm>
            <a:off x="3595033" y="859148"/>
            <a:ext cx="2095600" cy="533504"/>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a:solidFill>
                  <a:srgbClr val="000000"/>
                </a:solidFill>
                <a:latin typeface="Work Sans Light"/>
                <a:ea typeface="Work Sans Light"/>
                <a:cs typeface="Work Sans Light"/>
                <a:sym typeface="Work Sans Light"/>
              </a:rPr>
              <a:t>Human analysts</a:t>
            </a:r>
            <a:endParaRPr sz="1867">
              <a:solidFill>
                <a:srgbClr val="000000"/>
              </a:solidFill>
              <a:latin typeface="Work Sans Light"/>
              <a:ea typeface="Work Sans Light"/>
              <a:cs typeface="Work Sans Light"/>
              <a:sym typeface="Work Sans Light"/>
            </a:endParaRPr>
          </a:p>
        </p:txBody>
      </p:sp>
      <p:pic>
        <p:nvPicPr>
          <p:cNvPr id="924" name="Google Shape;924;p144"/>
          <p:cNvPicPr preferRelativeResize="0"/>
          <p:nvPr/>
        </p:nvPicPr>
        <p:blipFill rotWithShape="1">
          <a:blip r:embed="rId4">
            <a:alphaModFix/>
          </a:blip>
          <a:srcRect/>
          <a:stretch/>
        </p:blipFill>
        <p:spPr>
          <a:xfrm>
            <a:off x="400767" y="2093448"/>
            <a:ext cx="533600" cy="533600"/>
          </a:xfrm>
          <a:prstGeom prst="rect">
            <a:avLst/>
          </a:prstGeom>
          <a:noFill/>
          <a:ln>
            <a:noFill/>
          </a:ln>
        </p:spPr>
      </p:pic>
      <p:cxnSp>
        <p:nvCxnSpPr>
          <p:cNvPr id="925" name="Google Shape;925;p144"/>
          <p:cNvCxnSpPr/>
          <p:nvPr/>
        </p:nvCxnSpPr>
        <p:spPr>
          <a:xfrm>
            <a:off x="8845800" y="2707048"/>
            <a:ext cx="762000" cy="0"/>
          </a:xfrm>
          <a:prstGeom prst="straightConnector1">
            <a:avLst/>
          </a:prstGeom>
          <a:noFill/>
          <a:ln w="19050" cap="flat" cmpd="sng">
            <a:solidFill>
              <a:schemeClr val="accent1"/>
            </a:solidFill>
            <a:prstDash val="solid"/>
            <a:round/>
            <a:headEnd type="none" w="sm" len="sm"/>
            <a:tailEnd type="triangle" w="med" len="med"/>
          </a:ln>
        </p:spPr>
      </p:cxnSp>
      <p:sp>
        <p:nvSpPr>
          <p:cNvPr id="926" name="Google Shape;926;p144"/>
          <p:cNvSpPr txBox="1"/>
          <p:nvPr/>
        </p:nvSpPr>
        <p:spPr>
          <a:xfrm>
            <a:off x="9126467" y="2296648"/>
            <a:ext cx="2095600" cy="820825"/>
          </a:xfrm>
          <a:prstGeom prst="rect">
            <a:avLst/>
          </a:prstGeom>
          <a:noFill/>
          <a:ln>
            <a:noFill/>
          </a:ln>
        </p:spPr>
        <p:txBody>
          <a:bodyPr spcFirstLastPara="1" wrap="square" lIns="121900" tIns="121900" rIns="121900" bIns="121900" anchor="t" anchorCtr="0">
            <a:spAutoFit/>
          </a:bodyPr>
          <a:lstStyle/>
          <a:p>
            <a:pPr algn="ctr">
              <a:buClr>
                <a:srgbClr val="000000"/>
              </a:buClr>
              <a:buSzPts val="1400"/>
            </a:pPr>
            <a:r>
              <a:rPr lang="en" sz="1867">
                <a:solidFill>
                  <a:srgbClr val="000000"/>
                </a:solidFill>
                <a:latin typeface="Work Sans Light"/>
                <a:ea typeface="Work Sans Light"/>
                <a:cs typeface="Work Sans Light"/>
                <a:sym typeface="Work Sans Light"/>
              </a:rPr>
              <a:t>Magic </a:t>
            </a:r>
            <a:endParaRPr sz="1867">
              <a:solidFill>
                <a:srgbClr val="000000"/>
              </a:solidFill>
              <a:latin typeface="Work Sans Light"/>
              <a:ea typeface="Work Sans Light"/>
              <a:cs typeface="Work Sans Light"/>
              <a:sym typeface="Work Sans Light"/>
            </a:endParaRPr>
          </a:p>
          <a:p>
            <a:pPr algn="ctr">
              <a:buClr>
                <a:srgbClr val="000000"/>
              </a:buClr>
              <a:buSzPts val="1400"/>
            </a:pPr>
            <a:r>
              <a:rPr lang="en" sz="1867">
                <a:solidFill>
                  <a:srgbClr val="000000"/>
                </a:solidFill>
                <a:latin typeface="Work Sans Light"/>
                <a:ea typeface="Work Sans Light"/>
                <a:cs typeface="Work Sans Light"/>
                <a:sym typeface="Work Sans Light"/>
              </a:rPr>
              <a:t>model</a:t>
            </a:r>
            <a:endParaRPr sz="1867">
              <a:solidFill>
                <a:srgbClr val="000000"/>
              </a:solidFill>
              <a:latin typeface="Work Sans Light"/>
              <a:ea typeface="Work Sans Light"/>
              <a:cs typeface="Work Sans Light"/>
              <a:sym typeface="Work Sans Light"/>
            </a:endParaRPr>
          </a:p>
        </p:txBody>
      </p:sp>
      <p:cxnSp>
        <p:nvCxnSpPr>
          <p:cNvPr id="927" name="Google Shape;927;p144"/>
          <p:cNvCxnSpPr/>
          <p:nvPr/>
        </p:nvCxnSpPr>
        <p:spPr>
          <a:xfrm>
            <a:off x="6011600" y="1629922"/>
            <a:ext cx="0" cy="534000"/>
          </a:xfrm>
          <a:prstGeom prst="straightConnector1">
            <a:avLst/>
          </a:prstGeom>
          <a:noFill/>
          <a:ln w="19050" cap="flat" cmpd="sng">
            <a:solidFill>
              <a:schemeClr val="accent1"/>
            </a:solidFill>
            <a:prstDash val="solid"/>
            <a:round/>
            <a:headEnd type="none" w="sm" len="sm"/>
            <a:tailEnd type="triangle" w="med" len="med"/>
          </a:ln>
        </p:spPr>
      </p:cxnSp>
      <p:cxnSp>
        <p:nvCxnSpPr>
          <p:cNvPr id="928" name="Google Shape;928;p144"/>
          <p:cNvCxnSpPr>
            <a:stCxn id="926" idx="0"/>
            <a:endCxn id="924" idx="0"/>
          </p:cNvCxnSpPr>
          <p:nvPr/>
        </p:nvCxnSpPr>
        <p:spPr>
          <a:xfrm rot="16200000" flipV="1">
            <a:off x="5319317" y="-2558302"/>
            <a:ext cx="203200" cy="9506700"/>
          </a:xfrm>
          <a:prstGeom prst="bentConnector3">
            <a:avLst>
              <a:gd name="adj1" fmla="val 212500"/>
            </a:avLst>
          </a:prstGeom>
          <a:noFill/>
          <a:ln w="19050" cap="flat" cmpd="sng">
            <a:solidFill>
              <a:schemeClr val="accent1"/>
            </a:solidFill>
            <a:prstDash val="solid"/>
            <a:round/>
            <a:headEnd type="none" w="sm" len="sm"/>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933" name="Google Shape;933;p145"/>
          <p:cNvPicPr preferRelativeResize="0"/>
          <p:nvPr/>
        </p:nvPicPr>
        <p:blipFill rotWithShape="1">
          <a:blip r:embed="rId3">
            <a:alphaModFix/>
          </a:blip>
          <a:srcRect/>
          <a:stretch/>
        </p:blipFill>
        <p:spPr>
          <a:xfrm>
            <a:off x="1432668" y="1"/>
            <a:ext cx="6858001" cy="6858001"/>
          </a:xfrm>
          <a:prstGeom prst="rect">
            <a:avLst/>
          </a:prstGeom>
          <a:noFill/>
          <a:ln>
            <a:noFill/>
          </a:ln>
        </p:spPr>
      </p:pic>
      <p:sp>
        <p:nvSpPr>
          <p:cNvPr id="934" name="Google Shape;934;p145"/>
          <p:cNvSpPr txBox="1"/>
          <p:nvPr/>
        </p:nvSpPr>
        <p:spPr>
          <a:xfrm>
            <a:off x="8357867" y="5480001"/>
            <a:ext cx="3834000" cy="1395470"/>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 sz="1867">
                <a:solidFill>
                  <a:srgbClr val="000000"/>
                </a:solidFill>
                <a:latin typeface="Work Sans Light"/>
                <a:ea typeface="Work Sans Light"/>
                <a:cs typeface="Work Sans Light"/>
                <a:sym typeface="Work Sans Light"/>
              </a:rPr>
              <a:t>Midjourney</a:t>
            </a:r>
            <a:endParaRPr sz="1867">
              <a:solidFill>
                <a:srgbClr val="000000"/>
              </a:solidFill>
              <a:latin typeface="Work Sans Light"/>
              <a:ea typeface="Work Sans Light"/>
              <a:cs typeface="Work Sans Light"/>
              <a:sym typeface="Work Sans Light"/>
            </a:endParaRPr>
          </a:p>
          <a:p>
            <a:pPr>
              <a:buClr>
                <a:srgbClr val="000000"/>
              </a:buClr>
              <a:buSzPts val="1400"/>
            </a:pPr>
            <a:endParaRPr sz="1867">
              <a:solidFill>
                <a:srgbClr val="000000"/>
              </a:solidFill>
              <a:latin typeface="Work Sans Light"/>
              <a:ea typeface="Work Sans Light"/>
              <a:cs typeface="Work Sans Light"/>
              <a:sym typeface="Work Sans Light"/>
            </a:endParaRPr>
          </a:p>
          <a:p>
            <a:pPr>
              <a:buClr>
                <a:srgbClr val="000000"/>
              </a:buClr>
              <a:buSzPts val="1400"/>
            </a:pPr>
            <a:r>
              <a:rPr lang="en" sz="1867" i="1">
                <a:solidFill>
                  <a:srgbClr val="000000"/>
                </a:solidFill>
                <a:latin typeface="Work Sans Light"/>
                <a:ea typeface="Work Sans Light"/>
                <a:cs typeface="Work Sans Light"/>
                <a:sym typeface="Work Sans Light"/>
              </a:rPr>
              <a:t>“Man hoarding tigers with a whip, black and white drawing”</a:t>
            </a:r>
            <a:endParaRPr sz="1867" i="1">
              <a:solidFill>
                <a:srgbClr val="000000"/>
              </a:solidFill>
              <a:latin typeface="Work Sans Light"/>
              <a:ea typeface="Work Sans Light"/>
              <a:cs typeface="Work Sans Light"/>
              <a:sym typeface="Work Sans Light"/>
            </a:endParaRPr>
          </a:p>
        </p:txBody>
      </p:sp>
      <p:sp>
        <p:nvSpPr>
          <p:cNvPr id="935" name="Google Shape;935;p145"/>
          <p:cNvSpPr txBox="1"/>
          <p:nvPr/>
        </p:nvSpPr>
        <p:spPr>
          <a:xfrm>
            <a:off x="5865000" y="2192934"/>
            <a:ext cx="910400" cy="533504"/>
          </a:xfrm>
          <a:prstGeom prst="rect">
            <a:avLst/>
          </a:prstGeom>
          <a:solidFill>
            <a:schemeClr val="accent5"/>
          </a:solidFill>
          <a:ln>
            <a:noFill/>
          </a:ln>
        </p:spPr>
        <p:txBody>
          <a:bodyPr spcFirstLastPara="1" wrap="square" lIns="121900" tIns="121900" rIns="121900" bIns="121900" anchor="t" anchorCtr="0">
            <a:spAutoFit/>
          </a:bodyPr>
          <a:lstStyle/>
          <a:p>
            <a:pPr algn="ctr">
              <a:buClr>
                <a:srgbClr val="000000"/>
              </a:buClr>
              <a:buSzPts val="1400"/>
            </a:pPr>
            <a:r>
              <a:rPr lang="en" sz="1867" b="1">
                <a:solidFill>
                  <a:schemeClr val="dk1"/>
                </a:solidFill>
                <a:latin typeface="Work Sans"/>
                <a:ea typeface="Work Sans"/>
                <a:cs typeface="Work Sans"/>
                <a:sym typeface="Work Sans"/>
              </a:rPr>
              <a:t>GPT</a:t>
            </a:r>
            <a:endParaRPr sz="1867" b="1">
              <a:solidFill>
                <a:schemeClr val="dk1"/>
              </a:solidFill>
              <a:latin typeface="Work Sans"/>
              <a:ea typeface="Work Sans"/>
              <a:cs typeface="Work Sans"/>
              <a:sym typeface="Work Sans"/>
            </a:endParaRPr>
          </a:p>
        </p:txBody>
      </p:sp>
      <p:sp>
        <p:nvSpPr>
          <p:cNvPr id="936" name="Google Shape;936;p145"/>
          <p:cNvSpPr txBox="1"/>
          <p:nvPr/>
        </p:nvSpPr>
        <p:spPr>
          <a:xfrm>
            <a:off x="3658067" y="5323434"/>
            <a:ext cx="910400" cy="533504"/>
          </a:xfrm>
          <a:prstGeom prst="rect">
            <a:avLst/>
          </a:prstGeom>
          <a:solidFill>
            <a:schemeClr val="accent5"/>
          </a:solidFill>
          <a:ln>
            <a:noFill/>
          </a:ln>
        </p:spPr>
        <p:txBody>
          <a:bodyPr spcFirstLastPara="1" wrap="square" lIns="121900" tIns="121900" rIns="121900" bIns="121900" anchor="t" anchorCtr="0">
            <a:spAutoFit/>
          </a:bodyPr>
          <a:lstStyle/>
          <a:p>
            <a:pPr algn="ctr">
              <a:buClr>
                <a:srgbClr val="000000"/>
              </a:buClr>
              <a:buSzPts val="1400"/>
            </a:pPr>
            <a:r>
              <a:rPr lang="en" sz="1867" b="1">
                <a:solidFill>
                  <a:schemeClr val="dk1"/>
                </a:solidFill>
                <a:latin typeface="Work Sans"/>
                <a:ea typeface="Work Sans"/>
                <a:cs typeface="Work Sans"/>
                <a:sym typeface="Work Sans"/>
              </a:rPr>
              <a:t>RLHF</a:t>
            </a:r>
            <a:endParaRPr sz="1867" b="1">
              <a:solidFill>
                <a:schemeClr val="dk1"/>
              </a:solidFill>
              <a:latin typeface="Work Sans"/>
              <a:ea typeface="Work Sans"/>
              <a:cs typeface="Work Sans"/>
              <a:sym typeface="Work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46"/>
          <p:cNvSpPr txBox="1">
            <a:spLocks noGrp="1"/>
          </p:cNvSpPr>
          <p:nvPr>
            <p:ph type="title"/>
          </p:nvPr>
        </p:nvSpPr>
        <p:spPr>
          <a:xfrm>
            <a:off x="479900" y="288567"/>
            <a:ext cx="10046400" cy="763600"/>
          </a:xfrm>
          <a:prstGeom prst="rect">
            <a:avLst/>
          </a:prstGeom>
          <a:noFill/>
          <a:ln>
            <a:noFill/>
          </a:ln>
        </p:spPr>
        <p:txBody>
          <a:bodyPr spcFirstLastPara="1" vert="horz" wrap="square" lIns="121900" tIns="121900" rIns="121900" bIns="121900" rtlCol="0" anchor="t" anchorCtr="0">
            <a:noAutofit/>
          </a:bodyPr>
          <a:lstStyle/>
          <a:p>
            <a:r>
              <a:rPr lang="en" dirty="0">
                <a:solidFill>
                  <a:schemeClr val="bg2">
                    <a:lumMod val="25000"/>
                  </a:schemeClr>
                </a:solidFill>
              </a:rPr>
              <a:t>The science of human feedback (alignment)</a:t>
            </a:r>
            <a:endParaRPr dirty="0">
              <a:solidFill>
                <a:schemeClr val="bg2">
                  <a:lumMod val="25000"/>
                </a:schemeClr>
              </a:solidFill>
            </a:endParaRPr>
          </a:p>
        </p:txBody>
      </p:sp>
      <p:pic>
        <p:nvPicPr>
          <p:cNvPr id="944" name="Google Shape;944;p146"/>
          <p:cNvPicPr preferRelativeResize="0"/>
          <p:nvPr/>
        </p:nvPicPr>
        <p:blipFill rotWithShape="1">
          <a:blip r:embed="rId3">
            <a:alphaModFix/>
          </a:blip>
          <a:srcRect/>
          <a:stretch/>
        </p:blipFill>
        <p:spPr>
          <a:xfrm>
            <a:off x="1965300" y="1605019"/>
            <a:ext cx="7497867" cy="4353600"/>
          </a:xfrm>
          <a:prstGeom prst="rect">
            <a:avLst/>
          </a:prstGeom>
          <a:noFill/>
          <a:ln>
            <a:noFill/>
          </a:ln>
        </p:spPr>
      </p:pic>
      <p:sp>
        <p:nvSpPr>
          <p:cNvPr id="945" name="Google Shape;945;p146"/>
          <p:cNvSpPr txBox="1"/>
          <p:nvPr/>
        </p:nvSpPr>
        <p:spPr>
          <a:xfrm>
            <a:off x="0" y="6324400"/>
            <a:ext cx="5486400" cy="533504"/>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 sz="1867" u="sng">
                <a:solidFill>
                  <a:schemeClr val="hlink"/>
                </a:solidFill>
                <a:latin typeface="Work Sans Light"/>
                <a:ea typeface="Work Sans Light"/>
                <a:cs typeface="Work Sans Light"/>
                <a:sym typeface="Work Sans Light"/>
                <a:hlinkClick r:id="rId4"/>
              </a:rPr>
              <a:t>Source</a:t>
            </a:r>
            <a:endParaRPr sz="1867">
              <a:solidFill>
                <a:srgbClr val="000000"/>
              </a:solidFill>
              <a:latin typeface="Work Sans Light"/>
              <a:ea typeface="Work Sans Light"/>
              <a:cs typeface="Work Sans Light"/>
              <a:sym typeface="Work San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57"/>
          <p:cNvSpPr txBox="1"/>
          <p:nvPr/>
        </p:nvSpPr>
        <p:spPr>
          <a:xfrm>
            <a:off x="764300" y="739000"/>
            <a:ext cx="10103600" cy="5453119"/>
          </a:xfrm>
          <a:prstGeom prst="rect">
            <a:avLst/>
          </a:prstGeom>
          <a:noFill/>
          <a:ln>
            <a:noFill/>
          </a:ln>
        </p:spPr>
        <p:txBody>
          <a:bodyPr spcFirstLastPara="1" wrap="square" lIns="121900" tIns="121900" rIns="121900" bIns="121900" anchor="t" anchorCtr="0">
            <a:spAutoFit/>
          </a:bodyPr>
          <a:lstStyle/>
          <a:p>
            <a:pPr>
              <a:lnSpc>
                <a:spcPct val="120000"/>
              </a:lnSpc>
              <a:buClr>
                <a:srgbClr val="000000"/>
              </a:buClr>
              <a:buSzPts val="2400"/>
            </a:pPr>
            <a:r>
              <a:rPr lang="en" sz="3200" b="1">
                <a:solidFill>
                  <a:srgbClr val="000000"/>
                </a:solidFill>
                <a:latin typeface="Work Sans"/>
                <a:ea typeface="Work Sans"/>
                <a:cs typeface="Work Sans"/>
                <a:sym typeface="Work Sans"/>
              </a:rPr>
              <a:t>Frontier: what GPT cannot do today</a:t>
            </a:r>
            <a:endParaRPr sz="3200" b="1">
              <a:solidFill>
                <a:srgbClr val="000000"/>
              </a:solidFill>
              <a:latin typeface="Work Sans"/>
              <a:ea typeface="Work Sans"/>
              <a:cs typeface="Work Sans"/>
              <a:sym typeface="Work Sans"/>
            </a:endParaRPr>
          </a:p>
          <a:p>
            <a:pPr>
              <a:lnSpc>
                <a:spcPct val="120000"/>
              </a:lnSpc>
              <a:buClr>
                <a:srgbClr val="000000"/>
              </a:buClr>
              <a:buSzPts val="1800"/>
            </a:pPr>
            <a:endParaRPr sz="2400">
              <a:solidFill>
                <a:srgbClr val="000000"/>
              </a:solidFill>
              <a:latin typeface="Work Sans"/>
              <a:ea typeface="Work Sans"/>
              <a:cs typeface="Work Sans"/>
              <a:sym typeface="Work Sans"/>
            </a:endParaRPr>
          </a:p>
          <a:p>
            <a:pPr>
              <a:lnSpc>
                <a:spcPct val="120000"/>
              </a:lnSpc>
              <a:buClr>
                <a:srgbClr val="000000"/>
              </a:buClr>
              <a:buSzPts val="1800"/>
            </a:pPr>
            <a:r>
              <a:rPr lang="en" sz="2400">
                <a:solidFill>
                  <a:srgbClr val="000000"/>
                </a:solidFill>
                <a:latin typeface="Work Sans"/>
                <a:ea typeface="Work Sans"/>
                <a:cs typeface="Work Sans"/>
                <a:sym typeface="Work Sans"/>
              </a:rPr>
              <a:t>More predictive power:</a:t>
            </a:r>
            <a:endParaRPr sz="2400">
              <a:solidFill>
                <a:srgbClr val="000000"/>
              </a:solidFill>
              <a:latin typeface="Work Sans"/>
              <a:ea typeface="Work Sans"/>
              <a:cs typeface="Work Sans"/>
              <a:sym typeface="Work Sans"/>
            </a:endParaRPr>
          </a:p>
          <a:p>
            <a:pPr>
              <a:lnSpc>
                <a:spcPct val="115000"/>
              </a:lnSpc>
              <a:buClr>
                <a:srgbClr val="000000"/>
              </a:buClr>
              <a:buSzPts val="1100"/>
            </a:pPr>
            <a:endParaRPr sz="1467">
              <a:solidFill>
                <a:srgbClr val="000000"/>
              </a:solidFill>
              <a:latin typeface="Arial"/>
              <a:ea typeface="Arial"/>
              <a:cs typeface="Arial"/>
              <a:sym typeface="Arial"/>
            </a:endParaRPr>
          </a:p>
          <a:p>
            <a:pPr marL="609585" indent="-457189">
              <a:lnSpc>
                <a:spcPct val="115000"/>
              </a:lnSpc>
              <a:buClr>
                <a:srgbClr val="000000"/>
              </a:buClr>
              <a:buSzPts val="1800"/>
              <a:buFont typeface="Work Sans"/>
              <a:buChar char="●"/>
            </a:pPr>
            <a:r>
              <a:rPr lang="en" sz="2400">
                <a:solidFill>
                  <a:srgbClr val="000000"/>
                </a:solidFill>
                <a:latin typeface="Work Sans"/>
                <a:ea typeface="Work Sans"/>
                <a:cs typeface="Work Sans"/>
                <a:sym typeface="Work Sans"/>
              </a:rPr>
              <a:t>Much longer context length</a:t>
            </a:r>
            <a:endParaRPr sz="2400">
              <a:solidFill>
                <a:srgbClr val="000000"/>
              </a:solidFill>
              <a:latin typeface="Work Sans"/>
              <a:ea typeface="Work Sans"/>
              <a:cs typeface="Work Sans"/>
              <a:sym typeface="Work Sans"/>
            </a:endParaRPr>
          </a:p>
          <a:p>
            <a:pPr>
              <a:lnSpc>
                <a:spcPct val="115000"/>
              </a:lnSpc>
              <a:buClr>
                <a:srgbClr val="000000"/>
              </a:buClr>
              <a:buSzPts val="1100"/>
            </a:pPr>
            <a:endParaRPr sz="1467">
              <a:solidFill>
                <a:srgbClr val="000000"/>
              </a:solidFill>
              <a:latin typeface="Arial"/>
              <a:ea typeface="Arial"/>
              <a:cs typeface="Arial"/>
              <a:sym typeface="Arial"/>
            </a:endParaRPr>
          </a:p>
          <a:p>
            <a:pPr>
              <a:lnSpc>
                <a:spcPct val="120000"/>
              </a:lnSpc>
              <a:buClr>
                <a:srgbClr val="000000"/>
              </a:buClr>
              <a:buSzPts val="1100"/>
            </a:pPr>
            <a:endParaRPr sz="1467">
              <a:solidFill>
                <a:srgbClr val="000000"/>
              </a:solidFill>
              <a:latin typeface="Arial"/>
              <a:ea typeface="Arial"/>
              <a:cs typeface="Arial"/>
              <a:sym typeface="Arial"/>
            </a:endParaRPr>
          </a:p>
          <a:p>
            <a:pPr>
              <a:lnSpc>
                <a:spcPct val="120000"/>
              </a:lnSpc>
              <a:buClr>
                <a:srgbClr val="000000"/>
              </a:buClr>
              <a:buSzPts val="1800"/>
            </a:pPr>
            <a:r>
              <a:rPr lang="en" sz="2400">
                <a:solidFill>
                  <a:srgbClr val="000000"/>
                </a:solidFill>
                <a:latin typeface="Work Sans"/>
                <a:ea typeface="Work Sans"/>
                <a:cs typeface="Work Sans"/>
                <a:sym typeface="Work Sans"/>
              </a:rPr>
              <a:t>Reliability:</a:t>
            </a:r>
            <a:endParaRPr sz="2400">
              <a:solidFill>
                <a:srgbClr val="000000"/>
              </a:solidFill>
              <a:latin typeface="Work Sans"/>
              <a:ea typeface="Work Sans"/>
              <a:cs typeface="Work Sans"/>
              <a:sym typeface="Work Sans"/>
            </a:endParaRPr>
          </a:p>
          <a:p>
            <a:pPr>
              <a:lnSpc>
                <a:spcPct val="115000"/>
              </a:lnSpc>
              <a:buClr>
                <a:srgbClr val="000000"/>
              </a:buClr>
              <a:buSzPts val="1100"/>
            </a:pPr>
            <a:endParaRPr sz="1467">
              <a:solidFill>
                <a:srgbClr val="000000"/>
              </a:solidFill>
              <a:latin typeface="Arial"/>
              <a:ea typeface="Arial"/>
              <a:cs typeface="Arial"/>
              <a:sym typeface="Arial"/>
            </a:endParaRPr>
          </a:p>
          <a:p>
            <a:pPr marL="609585" indent="-457189">
              <a:lnSpc>
                <a:spcPct val="115000"/>
              </a:lnSpc>
              <a:buClr>
                <a:srgbClr val="000000"/>
              </a:buClr>
              <a:buSzPts val="1800"/>
              <a:buFont typeface="Work Sans"/>
              <a:buChar char="●"/>
            </a:pPr>
            <a:r>
              <a:rPr lang="en" sz="2400">
                <a:solidFill>
                  <a:srgbClr val="000000"/>
                </a:solidFill>
                <a:latin typeface="Work Sans"/>
                <a:ea typeface="Work Sans"/>
                <a:cs typeface="Work Sans"/>
                <a:sym typeface="Work Sans"/>
              </a:rPr>
              <a:t>Uncertainty estimation (know when you don't know)</a:t>
            </a:r>
            <a:endParaRPr sz="2400">
              <a:solidFill>
                <a:srgbClr val="000000"/>
              </a:solidFill>
              <a:latin typeface="Work Sans"/>
              <a:ea typeface="Work Sans"/>
              <a:cs typeface="Work Sans"/>
              <a:sym typeface="Work Sans"/>
            </a:endParaRPr>
          </a:p>
          <a:p>
            <a:pPr>
              <a:lnSpc>
                <a:spcPct val="115000"/>
              </a:lnSpc>
              <a:buClr>
                <a:srgbClr val="000000"/>
              </a:buClr>
              <a:buSzPts val="1100"/>
            </a:pPr>
            <a:endParaRPr sz="1467">
              <a:solidFill>
                <a:srgbClr val="000000"/>
              </a:solidFill>
              <a:latin typeface="Arial"/>
              <a:ea typeface="Arial"/>
              <a:cs typeface="Arial"/>
              <a:sym typeface="Arial"/>
            </a:endParaRPr>
          </a:p>
          <a:p>
            <a:pPr marL="609585" indent="-457189">
              <a:lnSpc>
                <a:spcPct val="115000"/>
              </a:lnSpc>
              <a:buClr>
                <a:srgbClr val="000000"/>
              </a:buClr>
              <a:buSzPts val="1800"/>
              <a:buFont typeface="Work Sans"/>
              <a:buChar char="●"/>
            </a:pPr>
            <a:r>
              <a:rPr lang="en" sz="2400">
                <a:solidFill>
                  <a:srgbClr val="000000"/>
                </a:solidFill>
                <a:latin typeface="Work Sans"/>
                <a:ea typeface="Work Sans"/>
                <a:cs typeface="Work Sans"/>
                <a:sym typeface="Work Sans"/>
              </a:rPr>
              <a:t>Guardrails (follow instructions of the user)</a:t>
            </a:r>
            <a:endParaRPr sz="2400">
              <a:solidFill>
                <a:srgbClr val="000000"/>
              </a:solidFill>
              <a:latin typeface="Work Sans"/>
              <a:ea typeface="Work Sans"/>
              <a:cs typeface="Work Sans"/>
              <a:sym typeface="Work Sans"/>
            </a:endParaRPr>
          </a:p>
          <a:p>
            <a:pPr>
              <a:lnSpc>
                <a:spcPct val="115000"/>
              </a:lnSpc>
              <a:buClr>
                <a:srgbClr val="000000"/>
              </a:buClr>
              <a:buSzPts val="1100"/>
            </a:pPr>
            <a:endParaRPr sz="1467">
              <a:solidFill>
                <a:srgbClr val="000000"/>
              </a:solidFill>
              <a:latin typeface="Arial"/>
              <a:ea typeface="Arial"/>
              <a:cs typeface="Arial"/>
              <a:sym typeface="Arial"/>
            </a:endParaRPr>
          </a:p>
          <a:p>
            <a:pPr>
              <a:lnSpc>
                <a:spcPct val="120000"/>
              </a:lnSpc>
              <a:buClr>
                <a:srgbClr val="000000"/>
              </a:buClr>
              <a:buSzPts val="1800"/>
            </a:pPr>
            <a:endParaRPr sz="2400">
              <a:solidFill>
                <a:srgbClr val="000000"/>
              </a:solidFill>
              <a:latin typeface="Work Sans"/>
              <a:ea typeface="Work Sans"/>
              <a:cs typeface="Work Sans"/>
              <a:sym typeface="Work Sans"/>
            </a:endParaRPr>
          </a:p>
        </p:txBody>
      </p:sp>
      <p:pic>
        <p:nvPicPr>
          <p:cNvPr id="1015" name="Google Shape;1015;p157"/>
          <p:cNvPicPr preferRelativeResize="0"/>
          <p:nvPr/>
        </p:nvPicPr>
        <p:blipFill rotWithShape="1">
          <a:blip r:embed="rId3">
            <a:alphaModFix/>
          </a:blip>
          <a:srcRect/>
          <a:stretch/>
        </p:blipFill>
        <p:spPr>
          <a:xfrm>
            <a:off x="-983799" y="0"/>
            <a:ext cx="13716001" cy="6858000"/>
          </a:xfrm>
          <a:prstGeom prst="rect">
            <a:avLst/>
          </a:prstGeom>
          <a:noFill/>
          <a:ln>
            <a:noFill/>
          </a:ln>
        </p:spPr>
      </p:pic>
      <p:sp>
        <p:nvSpPr>
          <p:cNvPr id="2" name="TextBox 1">
            <a:extLst>
              <a:ext uri="{FF2B5EF4-FFF2-40B4-BE49-F238E27FC236}">
                <a16:creationId xmlns:a16="http://schemas.microsoft.com/office/drawing/2014/main" id="{3EE48053-BBEA-C82A-EF41-EC755232461B}"/>
              </a:ext>
            </a:extLst>
          </p:cNvPr>
          <p:cNvSpPr txBox="1"/>
          <p:nvPr/>
        </p:nvSpPr>
        <p:spPr>
          <a:xfrm>
            <a:off x="3766931" y="-103560"/>
            <a:ext cx="4469172" cy="769441"/>
          </a:xfrm>
          <a:prstGeom prst="rect">
            <a:avLst/>
          </a:prstGeom>
          <a:noFill/>
        </p:spPr>
        <p:txBody>
          <a:bodyPr wrap="none" rtlCol="0">
            <a:spAutoFit/>
          </a:bodyPr>
          <a:lstStyle/>
          <a:p>
            <a:r>
              <a:rPr lang="en-US" sz="4400" b="1" dirty="0">
                <a:solidFill>
                  <a:schemeClr val="bg1"/>
                </a:solidFill>
              </a:rPr>
              <a:t>Current state of AI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48"/>
          <p:cNvSpPr txBox="1">
            <a:spLocks noGrp="1"/>
          </p:cNvSpPr>
          <p:nvPr>
            <p:ph type="title"/>
          </p:nvPr>
        </p:nvSpPr>
        <p:spPr>
          <a:xfrm>
            <a:off x="479900" y="288567"/>
            <a:ext cx="10046400" cy="763600"/>
          </a:xfrm>
          <a:prstGeom prst="rect">
            <a:avLst/>
          </a:prstGeom>
          <a:noFill/>
          <a:ln>
            <a:noFill/>
          </a:ln>
        </p:spPr>
        <p:txBody>
          <a:bodyPr spcFirstLastPara="1" vert="horz" wrap="square" lIns="121900" tIns="121900" rIns="121900" bIns="121900" rtlCol="0" anchor="t" anchorCtr="0">
            <a:noAutofit/>
          </a:bodyPr>
          <a:lstStyle/>
          <a:p>
            <a:r>
              <a:rPr lang="en" dirty="0">
                <a:solidFill>
                  <a:schemeClr val="tx1">
                    <a:lumMod val="75000"/>
                    <a:lumOff val="25000"/>
                  </a:schemeClr>
                </a:solidFill>
              </a:rPr>
              <a:t>The Cambrian explosion of foundational models</a:t>
            </a:r>
            <a:endParaRPr dirty="0">
              <a:solidFill>
                <a:schemeClr val="tx1">
                  <a:lumMod val="75000"/>
                  <a:lumOff val="25000"/>
                </a:schemeClr>
              </a:solidFill>
            </a:endParaRPr>
          </a:p>
        </p:txBody>
      </p:sp>
      <p:sp>
        <p:nvSpPr>
          <p:cNvPr id="956" name="Google Shape;956;p148"/>
          <p:cNvSpPr txBox="1">
            <a:spLocks noGrp="1"/>
          </p:cNvSpPr>
          <p:nvPr>
            <p:ph type="subTitle" idx="2"/>
          </p:nvPr>
        </p:nvSpPr>
        <p:spPr>
          <a:xfrm>
            <a:off x="479900" y="831000"/>
            <a:ext cx="11232000" cy="484000"/>
          </a:xfrm>
          <a:prstGeom prst="rect">
            <a:avLst/>
          </a:prstGeom>
          <a:noFill/>
          <a:ln>
            <a:noFill/>
          </a:ln>
        </p:spPr>
        <p:txBody>
          <a:bodyPr spcFirstLastPara="1" vert="horz" wrap="square" lIns="121900" tIns="121900" rIns="121900" bIns="121900" rtlCol="0" anchor="t" anchorCtr="0">
            <a:noAutofit/>
          </a:bodyPr>
          <a:lstStyle/>
          <a:p>
            <a:pPr marL="0" indent="0"/>
            <a:endParaRPr/>
          </a:p>
        </p:txBody>
      </p:sp>
      <p:pic>
        <p:nvPicPr>
          <p:cNvPr id="957" name="Google Shape;957;p148"/>
          <p:cNvPicPr preferRelativeResize="0"/>
          <p:nvPr/>
        </p:nvPicPr>
        <p:blipFill>
          <a:blip r:embed="rId3">
            <a:alphaModFix/>
          </a:blip>
          <a:stretch>
            <a:fillRect/>
          </a:stretch>
        </p:blipFill>
        <p:spPr>
          <a:xfrm>
            <a:off x="203201" y="2026200"/>
            <a:ext cx="10934700" cy="1041400"/>
          </a:xfrm>
          <a:prstGeom prst="rect">
            <a:avLst/>
          </a:prstGeom>
          <a:noFill/>
          <a:ln>
            <a:noFill/>
          </a:ln>
        </p:spPr>
      </p:pic>
      <p:pic>
        <p:nvPicPr>
          <p:cNvPr id="958" name="Google Shape;958;p148"/>
          <p:cNvPicPr preferRelativeResize="0"/>
          <p:nvPr/>
        </p:nvPicPr>
        <p:blipFill>
          <a:blip r:embed="rId4">
            <a:alphaModFix/>
          </a:blip>
          <a:stretch>
            <a:fillRect/>
          </a:stretch>
        </p:blipFill>
        <p:spPr>
          <a:xfrm>
            <a:off x="203201" y="3677201"/>
            <a:ext cx="10858500" cy="1104900"/>
          </a:xfrm>
          <a:prstGeom prst="rect">
            <a:avLst/>
          </a:prstGeom>
          <a:noFill/>
          <a:ln>
            <a:noFill/>
          </a:ln>
        </p:spPr>
      </p:pic>
      <p:pic>
        <p:nvPicPr>
          <p:cNvPr id="959" name="Google Shape;959;p148"/>
          <p:cNvPicPr preferRelativeResize="0"/>
          <p:nvPr/>
        </p:nvPicPr>
        <p:blipFill>
          <a:blip r:embed="rId5">
            <a:alphaModFix/>
          </a:blip>
          <a:stretch>
            <a:fillRect/>
          </a:stretch>
        </p:blipFill>
        <p:spPr>
          <a:xfrm>
            <a:off x="384567" y="4639667"/>
            <a:ext cx="1813000" cy="1813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49"/>
          <p:cNvSpPr txBox="1">
            <a:spLocks noGrp="1"/>
          </p:cNvSpPr>
          <p:nvPr>
            <p:ph type="title"/>
          </p:nvPr>
        </p:nvSpPr>
        <p:spPr>
          <a:xfrm>
            <a:off x="479900" y="288567"/>
            <a:ext cx="10046400" cy="763600"/>
          </a:xfrm>
          <a:prstGeom prst="rect">
            <a:avLst/>
          </a:prstGeom>
          <a:noFill/>
          <a:ln>
            <a:noFill/>
          </a:ln>
        </p:spPr>
        <p:txBody>
          <a:bodyPr spcFirstLastPara="1" vert="horz" wrap="square" lIns="121900" tIns="121900" rIns="121900" bIns="121900" rtlCol="0" anchor="t" anchorCtr="0">
            <a:noAutofit/>
          </a:bodyPr>
          <a:lstStyle/>
          <a:p>
            <a:r>
              <a:rPr lang="en">
                <a:solidFill>
                  <a:schemeClr val="bg2">
                    <a:lumMod val="25000"/>
                  </a:schemeClr>
                </a:solidFill>
              </a:rPr>
              <a:t>Experimentation is getting much easier</a:t>
            </a:r>
            <a:endParaRPr>
              <a:solidFill>
                <a:schemeClr val="bg2">
                  <a:lumMod val="25000"/>
                </a:schemeClr>
              </a:solidFill>
            </a:endParaRPr>
          </a:p>
        </p:txBody>
      </p:sp>
      <p:sp>
        <p:nvSpPr>
          <p:cNvPr id="965" name="Google Shape;965;p149"/>
          <p:cNvSpPr txBox="1">
            <a:spLocks noGrp="1"/>
          </p:cNvSpPr>
          <p:nvPr>
            <p:ph type="body" idx="1"/>
          </p:nvPr>
        </p:nvSpPr>
        <p:spPr>
          <a:xfrm>
            <a:off x="73500" y="4112567"/>
            <a:ext cx="3786000" cy="2186520"/>
          </a:xfrm>
          <a:prstGeom prst="rect">
            <a:avLst/>
          </a:prstGeom>
          <a:noFill/>
          <a:ln>
            <a:noFill/>
          </a:ln>
        </p:spPr>
        <p:txBody>
          <a:bodyPr spcFirstLastPara="1" vert="horz" wrap="square" lIns="121900" tIns="121900" rIns="121900" bIns="121900" rtlCol="0" anchor="t" anchorCtr="0">
            <a:spAutoFit/>
          </a:bodyPr>
          <a:lstStyle/>
          <a:p>
            <a:pPr marL="0" indent="0" algn="ctr">
              <a:spcBef>
                <a:spcPts val="2133"/>
              </a:spcBef>
              <a:buNone/>
            </a:pPr>
            <a:r>
              <a:rPr lang="en">
                <a:solidFill>
                  <a:schemeClr val="tx1"/>
                </a:solidFill>
              </a:rPr>
              <a:t>2010</a:t>
            </a:r>
            <a:endParaRPr>
              <a:solidFill>
                <a:schemeClr val="tx1"/>
              </a:solidFill>
            </a:endParaRPr>
          </a:p>
          <a:p>
            <a:pPr marL="0" indent="0" algn="ctr">
              <a:spcBef>
                <a:spcPts val="2133"/>
              </a:spcBef>
              <a:spcAft>
                <a:spcPts val="2133"/>
              </a:spcAft>
              <a:buNone/>
            </a:pPr>
            <a:r>
              <a:rPr lang="en">
                <a:solidFill>
                  <a:schemeClr val="tx1"/>
                </a:solidFill>
              </a:rPr>
              <a:t>Write your own backprop manually</a:t>
            </a:r>
            <a:endParaRPr>
              <a:solidFill>
                <a:schemeClr val="tx1"/>
              </a:solidFill>
            </a:endParaRPr>
          </a:p>
        </p:txBody>
      </p:sp>
      <p:sp>
        <p:nvSpPr>
          <p:cNvPr id="966" name="Google Shape;966;p149"/>
          <p:cNvSpPr txBox="1">
            <a:spLocks noGrp="1"/>
          </p:cNvSpPr>
          <p:nvPr>
            <p:ph type="subTitle" idx="2"/>
          </p:nvPr>
        </p:nvSpPr>
        <p:spPr>
          <a:xfrm>
            <a:off x="479900" y="831000"/>
            <a:ext cx="11232000" cy="484000"/>
          </a:xfrm>
          <a:prstGeom prst="rect">
            <a:avLst/>
          </a:prstGeom>
          <a:noFill/>
          <a:ln>
            <a:noFill/>
          </a:ln>
        </p:spPr>
        <p:txBody>
          <a:bodyPr spcFirstLastPara="1" vert="horz" wrap="square" lIns="121900" tIns="121900" rIns="121900" bIns="121900" rtlCol="0" anchor="t" anchorCtr="0">
            <a:noAutofit/>
          </a:bodyPr>
          <a:lstStyle/>
          <a:p>
            <a:pPr marL="0" indent="0"/>
            <a:endParaRPr/>
          </a:p>
        </p:txBody>
      </p:sp>
      <p:pic>
        <p:nvPicPr>
          <p:cNvPr id="967" name="Google Shape;967;p149"/>
          <p:cNvPicPr preferRelativeResize="0"/>
          <p:nvPr/>
        </p:nvPicPr>
        <p:blipFill>
          <a:blip r:embed="rId3">
            <a:alphaModFix/>
          </a:blip>
          <a:stretch>
            <a:fillRect/>
          </a:stretch>
        </p:blipFill>
        <p:spPr>
          <a:xfrm>
            <a:off x="918000" y="1854032"/>
            <a:ext cx="2595195" cy="1877200"/>
          </a:xfrm>
          <a:prstGeom prst="rect">
            <a:avLst/>
          </a:prstGeom>
          <a:noFill/>
          <a:ln>
            <a:noFill/>
          </a:ln>
        </p:spPr>
      </p:pic>
      <p:pic>
        <p:nvPicPr>
          <p:cNvPr id="968" name="Google Shape;968;p149"/>
          <p:cNvPicPr preferRelativeResize="0"/>
          <p:nvPr/>
        </p:nvPicPr>
        <p:blipFill>
          <a:blip r:embed="rId4">
            <a:alphaModFix/>
          </a:blip>
          <a:stretch>
            <a:fillRect/>
          </a:stretch>
        </p:blipFill>
        <p:spPr>
          <a:xfrm>
            <a:off x="9107000" y="1854034"/>
            <a:ext cx="2502936" cy="1877201"/>
          </a:xfrm>
          <a:prstGeom prst="rect">
            <a:avLst/>
          </a:prstGeom>
          <a:noFill/>
          <a:ln>
            <a:noFill/>
          </a:ln>
        </p:spPr>
      </p:pic>
      <p:pic>
        <p:nvPicPr>
          <p:cNvPr id="969" name="Google Shape;969;p149"/>
          <p:cNvPicPr preferRelativeResize="0"/>
          <p:nvPr/>
        </p:nvPicPr>
        <p:blipFill>
          <a:blip r:embed="rId5">
            <a:alphaModFix/>
          </a:blip>
          <a:stretch>
            <a:fillRect/>
          </a:stretch>
        </p:blipFill>
        <p:spPr>
          <a:xfrm>
            <a:off x="4924801" y="1854033"/>
            <a:ext cx="2419940" cy="1877200"/>
          </a:xfrm>
          <a:prstGeom prst="rect">
            <a:avLst/>
          </a:prstGeom>
          <a:noFill/>
          <a:ln>
            <a:noFill/>
          </a:ln>
        </p:spPr>
      </p:pic>
      <p:sp>
        <p:nvSpPr>
          <p:cNvPr id="970" name="Google Shape;970;p149"/>
          <p:cNvSpPr txBox="1">
            <a:spLocks noGrp="1"/>
          </p:cNvSpPr>
          <p:nvPr>
            <p:ph type="body" idx="1"/>
          </p:nvPr>
        </p:nvSpPr>
        <p:spPr>
          <a:xfrm>
            <a:off x="4477900" y="4112567"/>
            <a:ext cx="3786000" cy="1809045"/>
          </a:xfrm>
          <a:prstGeom prst="rect">
            <a:avLst/>
          </a:prstGeom>
          <a:noFill/>
          <a:ln>
            <a:noFill/>
          </a:ln>
        </p:spPr>
        <p:txBody>
          <a:bodyPr spcFirstLastPara="1" vert="horz" wrap="square" lIns="121900" tIns="121900" rIns="121900" bIns="121900" rtlCol="0" anchor="t" anchorCtr="0">
            <a:spAutoFit/>
          </a:bodyPr>
          <a:lstStyle/>
          <a:p>
            <a:pPr marL="0" indent="0" algn="ctr">
              <a:spcBef>
                <a:spcPts val="2133"/>
              </a:spcBef>
              <a:buNone/>
            </a:pPr>
            <a:r>
              <a:rPr lang="en">
                <a:solidFill>
                  <a:schemeClr val="tx1"/>
                </a:solidFill>
              </a:rPr>
              <a:t>2018</a:t>
            </a:r>
            <a:endParaRPr>
              <a:solidFill>
                <a:schemeClr val="tx1"/>
              </a:solidFill>
            </a:endParaRPr>
          </a:p>
          <a:p>
            <a:pPr marL="0" indent="0" algn="ctr">
              <a:spcBef>
                <a:spcPts val="2133"/>
              </a:spcBef>
              <a:spcAft>
                <a:spcPts val="2133"/>
              </a:spcAft>
              <a:buNone/>
            </a:pPr>
            <a:r>
              <a:rPr lang="en">
                <a:solidFill>
                  <a:schemeClr val="tx1"/>
                </a:solidFill>
                <a:latin typeface="Courier New"/>
                <a:ea typeface="Courier New"/>
                <a:cs typeface="Courier New"/>
                <a:sym typeface="Courier New"/>
              </a:rPr>
              <a:t>loss.backward()</a:t>
            </a:r>
            <a:endParaRPr>
              <a:solidFill>
                <a:schemeClr val="tx1"/>
              </a:solidFill>
              <a:latin typeface="Courier New"/>
              <a:ea typeface="Courier New"/>
              <a:cs typeface="Courier New"/>
              <a:sym typeface="Courier New"/>
            </a:endParaRPr>
          </a:p>
        </p:txBody>
      </p:sp>
      <p:sp>
        <p:nvSpPr>
          <p:cNvPr id="971" name="Google Shape;971;p149"/>
          <p:cNvSpPr txBox="1">
            <a:spLocks noGrp="1"/>
          </p:cNvSpPr>
          <p:nvPr>
            <p:ph type="body" idx="1"/>
          </p:nvPr>
        </p:nvSpPr>
        <p:spPr>
          <a:xfrm>
            <a:off x="8342300" y="4112567"/>
            <a:ext cx="3786000" cy="2833299"/>
          </a:xfrm>
          <a:prstGeom prst="rect">
            <a:avLst/>
          </a:prstGeom>
          <a:noFill/>
          <a:ln>
            <a:noFill/>
          </a:ln>
        </p:spPr>
        <p:txBody>
          <a:bodyPr spcFirstLastPara="1" vert="horz" wrap="square" lIns="121900" tIns="121900" rIns="121900" bIns="121900" rtlCol="0" anchor="t" anchorCtr="0">
            <a:spAutoFit/>
          </a:bodyPr>
          <a:lstStyle/>
          <a:p>
            <a:pPr marL="0" indent="0" algn="ctr">
              <a:spcBef>
                <a:spcPts val="2133"/>
              </a:spcBef>
              <a:buNone/>
            </a:pPr>
            <a:r>
              <a:rPr lang="en" dirty="0">
                <a:solidFill>
                  <a:schemeClr val="tx1"/>
                </a:solidFill>
              </a:rPr>
              <a:t>2023</a:t>
            </a:r>
            <a:endParaRPr dirty="0">
              <a:solidFill>
                <a:schemeClr val="tx1"/>
              </a:solidFill>
            </a:endParaRPr>
          </a:p>
          <a:p>
            <a:pPr marL="0" indent="0" algn="ctr">
              <a:spcBef>
                <a:spcPts val="2133"/>
              </a:spcBef>
              <a:buNone/>
            </a:pPr>
            <a:r>
              <a:rPr lang="en" dirty="0">
                <a:solidFill>
                  <a:schemeClr val="tx1"/>
                </a:solidFill>
                <a:latin typeface="Courier New"/>
                <a:ea typeface="Courier New"/>
                <a:cs typeface="Courier New"/>
                <a:sym typeface="Courier New"/>
              </a:rPr>
              <a:t>from transformers import </a:t>
            </a:r>
            <a:r>
              <a:rPr lang="en" dirty="0" err="1">
                <a:solidFill>
                  <a:schemeClr val="tx1"/>
                </a:solidFill>
                <a:latin typeface="Courier New"/>
                <a:ea typeface="Courier New"/>
                <a:cs typeface="Courier New"/>
                <a:sym typeface="Courier New"/>
              </a:rPr>
              <a:t>SwinModel</a:t>
            </a:r>
            <a:endParaRPr dirty="0">
              <a:solidFill>
                <a:schemeClr val="tx1"/>
              </a:solidFill>
              <a:latin typeface="Courier New"/>
              <a:ea typeface="Courier New"/>
              <a:cs typeface="Courier New"/>
              <a:sym typeface="Courier New"/>
            </a:endParaRPr>
          </a:p>
          <a:p>
            <a:pPr marL="0" indent="0">
              <a:spcBef>
                <a:spcPts val="2133"/>
              </a:spcBef>
              <a:spcAft>
                <a:spcPts val="2133"/>
              </a:spcAft>
              <a:buNone/>
            </a:pPr>
            <a:endParaRPr dirty="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55"/>
          <p:cNvSpPr txBox="1">
            <a:spLocks noGrp="1"/>
          </p:cNvSpPr>
          <p:nvPr>
            <p:ph type="title"/>
          </p:nvPr>
        </p:nvSpPr>
        <p:spPr>
          <a:xfrm>
            <a:off x="479900" y="288567"/>
            <a:ext cx="10046400" cy="763600"/>
          </a:xfrm>
          <a:prstGeom prst="rect">
            <a:avLst/>
          </a:prstGeom>
          <a:noFill/>
          <a:ln>
            <a:noFill/>
          </a:ln>
        </p:spPr>
        <p:txBody>
          <a:bodyPr spcFirstLastPara="1" vert="horz" wrap="square" lIns="121900" tIns="121900" rIns="121900" bIns="121900" rtlCol="0" anchor="t" anchorCtr="0">
            <a:noAutofit/>
          </a:bodyPr>
          <a:lstStyle/>
          <a:p>
            <a:r>
              <a:rPr lang="en" dirty="0">
                <a:solidFill>
                  <a:schemeClr val="tx1">
                    <a:lumMod val="85000"/>
                    <a:lumOff val="15000"/>
                  </a:schemeClr>
                </a:solidFill>
              </a:rPr>
              <a:t>… but research is far from over</a:t>
            </a:r>
            <a:endParaRPr dirty="0">
              <a:solidFill>
                <a:schemeClr val="tx1">
                  <a:lumMod val="85000"/>
                  <a:lumOff val="15000"/>
                </a:schemeClr>
              </a:solidFill>
            </a:endParaRPr>
          </a:p>
        </p:txBody>
      </p:sp>
      <p:pic>
        <p:nvPicPr>
          <p:cNvPr id="1004" name="Google Shape;1004;p155"/>
          <p:cNvPicPr preferRelativeResize="0"/>
          <p:nvPr/>
        </p:nvPicPr>
        <p:blipFill>
          <a:blip r:embed="rId3">
            <a:alphaModFix/>
          </a:blip>
          <a:stretch>
            <a:fillRect/>
          </a:stretch>
        </p:blipFill>
        <p:spPr>
          <a:xfrm>
            <a:off x="982032" y="1315001"/>
            <a:ext cx="9612765" cy="540313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47"/>
          <p:cNvSpPr txBox="1"/>
          <p:nvPr/>
        </p:nvSpPr>
        <p:spPr>
          <a:xfrm>
            <a:off x="528267" y="1603667"/>
            <a:ext cx="11254000" cy="1887912"/>
          </a:xfrm>
          <a:prstGeom prst="rect">
            <a:avLst/>
          </a:prstGeom>
          <a:noFill/>
          <a:ln>
            <a:noFill/>
          </a:ln>
        </p:spPr>
        <p:txBody>
          <a:bodyPr spcFirstLastPara="1" wrap="square" lIns="121900" tIns="121900" rIns="121900" bIns="121900" anchor="t" anchorCtr="0">
            <a:spAutoFit/>
          </a:bodyPr>
          <a:lstStyle/>
          <a:p>
            <a:pPr marL="609585" indent="-474121">
              <a:buSzPts val="2000"/>
              <a:buFont typeface="Work Sans Light"/>
              <a:buAutoNum type="arabicPeriod"/>
            </a:pPr>
            <a:r>
              <a:rPr lang="en" sz="2667" dirty="0">
                <a:latin typeface="Work Sans Light"/>
                <a:ea typeface="Work Sans Light"/>
                <a:cs typeface="Work Sans Light"/>
                <a:sym typeface="Work Sans Light"/>
              </a:rPr>
              <a:t>Historical perspective</a:t>
            </a:r>
            <a:br>
              <a:rPr lang="en" sz="2667" dirty="0">
                <a:latin typeface="Work Sans Light"/>
                <a:ea typeface="Work Sans Light"/>
                <a:cs typeface="Work Sans Light"/>
                <a:sym typeface="Work Sans Light"/>
              </a:rPr>
            </a:br>
            <a:endParaRPr sz="2667" dirty="0">
              <a:latin typeface="Work Sans Light"/>
              <a:ea typeface="Work Sans Light"/>
              <a:cs typeface="Work Sans Light"/>
              <a:sym typeface="Work Sans Light"/>
            </a:endParaRPr>
          </a:p>
          <a:p>
            <a:pPr marL="609585" indent="-474121">
              <a:buSzPts val="2000"/>
              <a:buFont typeface="Work Sans Light"/>
              <a:buAutoNum type="arabicPeriod"/>
            </a:pPr>
            <a:r>
              <a:rPr lang="fr-CA" sz="2667" b="1" dirty="0" err="1">
                <a:latin typeface="Work Sans Light"/>
                <a:ea typeface="Work Sans Light"/>
                <a:cs typeface="Work Sans Light"/>
                <a:sym typeface="Work Sans Light"/>
              </a:rPr>
              <a:t>Shallow</a:t>
            </a:r>
            <a:r>
              <a:rPr lang="fr-CA" sz="2667" b="1" dirty="0">
                <a:latin typeface="Work Sans Light"/>
                <a:ea typeface="Work Sans Light"/>
                <a:cs typeface="Work Sans Light"/>
                <a:sym typeface="Work Sans Light"/>
              </a:rPr>
              <a:t> networks, </a:t>
            </a:r>
            <a:r>
              <a:rPr lang="fr-CA" sz="2667" b="1" dirty="0" err="1">
                <a:latin typeface="Work Sans Light"/>
                <a:ea typeface="Work Sans Light"/>
                <a:cs typeface="Work Sans Light"/>
                <a:sym typeface="Work Sans Light"/>
              </a:rPr>
              <a:t>deep</a:t>
            </a:r>
            <a:r>
              <a:rPr lang="fr-CA" sz="2667" b="1" dirty="0">
                <a:latin typeface="Work Sans Light"/>
                <a:ea typeface="Work Sans Light"/>
                <a:cs typeface="Work Sans Light"/>
                <a:sym typeface="Work Sans Light"/>
              </a:rPr>
              <a:t> networks</a:t>
            </a:r>
          </a:p>
          <a:p>
            <a:pPr>
              <a:buClr>
                <a:srgbClr val="000000"/>
              </a:buClr>
              <a:buSzPts val="1400"/>
            </a:pPr>
            <a:endParaRPr sz="2667" dirty="0">
              <a:latin typeface="Work Sans Light"/>
              <a:ea typeface="Work Sans Light"/>
              <a:cs typeface="Work Sans Light"/>
              <a:sym typeface="Work Sans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778A-9863-8DBD-1405-1C76A68CA1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81FFC0-05A0-693A-A44C-C67607EB2C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961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2"/>
          <p:cNvSpPr txBox="1"/>
          <p:nvPr/>
        </p:nvSpPr>
        <p:spPr>
          <a:xfrm>
            <a:off x="528267" y="1603667"/>
            <a:ext cx="11254000" cy="3940077"/>
          </a:xfrm>
          <a:prstGeom prst="rect">
            <a:avLst/>
          </a:prstGeom>
          <a:noFill/>
          <a:ln>
            <a:noFill/>
          </a:ln>
        </p:spPr>
        <p:txBody>
          <a:bodyPr spcFirstLastPara="1" wrap="square" lIns="121900" tIns="121900" rIns="121900" bIns="121900" anchor="t" anchorCtr="0">
            <a:spAutoFit/>
          </a:bodyPr>
          <a:lstStyle/>
          <a:p>
            <a:pPr marL="609585" indent="-474121">
              <a:buSzPts val="2000"/>
              <a:buFont typeface="Work Sans Light"/>
              <a:buAutoNum type="arabicPeriod"/>
            </a:pPr>
            <a:r>
              <a:rPr lang="fr-CA" sz="2667" dirty="0" err="1">
                <a:latin typeface="Work Sans Light"/>
                <a:ea typeface="Work Sans Light"/>
                <a:cs typeface="Work Sans Light"/>
                <a:sym typeface="Work Sans Light"/>
              </a:rPr>
              <a:t>What</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you</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will</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learn</a:t>
            </a:r>
            <a:br>
              <a:rPr lang="fr-CA" sz="2667" dirty="0">
                <a:latin typeface="Work Sans Light"/>
                <a:ea typeface="Work Sans Light"/>
                <a:cs typeface="Work Sans Light"/>
                <a:sym typeface="Work Sans Light"/>
              </a:rPr>
            </a:br>
            <a:endParaRPr lang="fr-CA" sz="2667" dirty="0">
              <a:latin typeface="Work Sans Light"/>
              <a:ea typeface="Work Sans Light"/>
              <a:cs typeface="Work Sans Light"/>
              <a:sym typeface="Work Sans Light"/>
            </a:endParaRPr>
          </a:p>
          <a:p>
            <a:pPr marL="609585" indent="-474121">
              <a:buSzPts val="2000"/>
              <a:buFont typeface="Work Sans Light"/>
              <a:buAutoNum type="arabicPeriod"/>
            </a:pPr>
            <a:r>
              <a:rPr lang="fr-CA" sz="2667" dirty="0" err="1">
                <a:latin typeface="Work Sans Light"/>
                <a:ea typeface="Work Sans Light"/>
                <a:cs typeface="Work Sans Light"/>
                <a:sym typeface="Work Sans Light"/>
              </a:rPr>
              <a:t>Organization</a:t>
            </a:r>
            <a:r>
              <a:rPr lang="fr-CA" sz="2667" dirty="0">
                <a:latin typeface="Work Sans Light"/>
                <a:ea typeface="Work Sans Light"/>
                <a:cs typeface="Work Sans Light"/>
                <a:sym typeface="Work Sans Light"/>
              </a:rPr>
              <a:t> / setup</a:t>
            </a:r>
            <a:br>
              <a:rPr lang="fr-CA" sz="2667" dirty="0">
                <a:latin typeface="Work Sans Light"/>
                <a:ea typeface="Work Sans Light"/>
                <a:cs typeface="Work Sans Light"/>
                <a:sym typeface="Work Sans Light"/>
              </a:rPr>
            </a:br>
            <a:endParaRPr lang="fr-CA" sz="2667" dirty="0">
              <a:latin typeface="Work Sans Light"/>
              <a:ea typeface="Work Sans Light"/>
              <a:cs typeface="Work Sans Light"/>
              <a:sym typeface="Work Sans Light"/>
            </a:endParaRPr>
          </a:p>
          <a:p>
            <a:pPr marL="609585" indent="-474121">
              <a:buSzPts val="2000"/>
              <a:buFont typeface="Work Sans Light"/>
              <a:buAutoNum type="arabicPeriod"/>
            </a:pPr>
            <a:r>
              <a:rPr lang="fr-CA" sz="2667" dirty="0">
                <a:latin typeface="Work Sans Light"/>
                <a:ea typeface="Work Sans Light"/>
                <a:cs typeface="Work Sans Light"/>
                <a:sym typeface="Work Sans Light"/>
              </a:rPr>
              <a:t>A brief </a:t>
            </a:r>
            <a:r>
              <a:rPr lang="fr-CA" sz="2667" dirty="0" err="1">
                <a:latin typeface="Work Sans Light"/>
                <a:ea typeface="Work Sans Light"/>
                <a:cs typeface="Work Sans Light"/>
                <a:sym typeface="Work Sans Light"/>
              </a:rPr>
              <a:t>history</a:t>
            </a:r>
            <a:r>
              <a:rPr lang="fr-CA" sz="2667" dirty="0">
                <a:latin typeface="Work Sans Light"/>
                <a:ea typeface="Work Sans Light"/>
                <a:cs typeface="Work Sans Light"/>
                <a:sym typeface="Work Sans Light"/>
              </a:rPr>
              <a:t> of </a:t>
            </a:r>
            <a:r>
              <a:rPr lang="fr-CA" sz="2667" dirty="0" err="1">
                <a:latin typeface="Work Sans Light"/>
                <a:ea typeface="Work Sans Light"/>
                <a:cs typeface="Work Sans Light"/>
                <a:sym typeface="Work Sans Light"/>
              </a:rPr>
              <a:t>deep</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learning</a:t>
            </a:r>
            <a:endParaRPr lang="fr-CA" sz="2667" dirty="0">
              <a:latin typeface="Work Sans Light"/>
              <a:ea typeface="Work Sans Light"/>
              <a:cs typeface="Work Sans Light"/>
              <a:sym typeface="Work Sans Light"/>
            </a:endParaRPr>
          </a:p>
          <a:p>
            <a:pPr marL="609585" indent="-474121">
              <a:buSzPts val="2000"/>
              <a:buFont typeface="Work Sans Light"/>
              <a:buAutoNum type="arabicPeriod"/>
            </a:pPr>
            <a:endParaRPr lang="fr-CA" sz="2667" dirty="0">
              <a:latin typeface="Work Sans Light"/>
              <a:ea typeface="Work Sans Light"/>
              <a:cs typeface="Work Sans Light"/>
              <a:sym typeface="Work Sans Light"/>
            </a:endParaRPr>
          </a:p>
          <a:p>
            <a:pPr marL="609585" indent="-474121">
              <a:buSzPts val="2000"/>
              <a:buFont typeface="Work Sans Light"/>
              <a:buAutoNum type="arabicPeriod"/>
            </a:pPr>
            <a:r>
              <a:rPr lang="fr-CA" sz="2667" dirty="0" err="1">
                <a:latin typeface="Work Sans Light"/>
                <a:ea typeface="Work Sans Light"/>
                <a:cs typeface="Work Sans Light"/>
                <a:sym typeface="Work Sans Light"/>
              </a:rPr>
              <a:t>Practical</a:t>
            </a:r>
            <a:r>
              <a:rPr lang="fr-CA" sz="2667" dirty="0">
                <a:latin typeface="Work Sans Light"/>
                <a:ea typeface="Work Sans Light"/>
                <a:cs typeface="Work Sans Light"/>
                <a:sym typeface="Work Sans Light"/>
              </a:rPr>
              <a:t> #1: a first neural network</a:t>
            </a:r>
          </a:p>
          <a:p>
            <a:pPr marL="609585" indent="-474121">
              <a:buSzPts val="2000"/>
              <a:buFont typeface="Work Sans Light"/>
              <a:buAutoNum type="arabicPeriod"/>
            </a:pPr>
            <a:endParaRPr lang="fr-CA" sz="2667" dirty="0">
              <a:latin typeface="Work Sans Light"/>
              <a:ea typeface="Work Sans Light"/>
              <a:cs typeface="Work Sans Light"/>
              <a:sym typeface="Work Sans Light"/>
            </a:endParaRPr>
          </a:p>
          <a:p>
            <a:pPr marL="609585" indent="-474121">
              <a:buSzPts val="2000"/>
              <a:buFont typeface="Work Sans Light"/>
              <a:buAutoNum type="arabicPeriod"/>
            </a:pPr>
            <a:endParaRPr sz="2667" dirty="0">
              <a:latin typeface="Work Sans Light"/>
              <a:ea typeface="Work Sans Light"/>
              <a:cs typeface="Work Sans Light"/>
              <a:sym typeface="Work Sans Light"/>
            </a:endParaRPr>
          </a:p>
        </p:txBody>
      </p:sp>
      <p:sp>
        <p:nvSpPr>
          <p:cNvPr id="3" name="TextBox 2">
            <a:extLst>
              <a:ext uri="{FF2B5EF4-FFF2-40B4-BE49-F238E27FC236}">
                <a16:creationId xmlns:a16="http://schemas.microsoft.com/office/drawing/2014/main" id="{8EDE986B-CFD0-050A-54F4-70538DA50AEC}"/>
              </a:ext>
            </a:extLst>
          </p:cNvPr>
          <p:cNvSpPr txBox="1"/>
          <p:nvPr/>
        </p:nvSpPr>
        <p:spPr>
          <a:xfrm>
            <a:off x="528267" y="318052"/>
            <a:ext cx="2763898" cy="461665"/>
          </a:xfrm>
          <a:prstGeom prst="rect">
            <a:avLst/>
          </a:prstGeom>
          <a:noFill/>
        </p:spPr>
        <p:txBody>
          <a:bodyPr wrap="none" rtlCol="0">
            <a:spAutoFit/>
          </a:bodyPr>
          <a:lstStyle/>
          <a:p>
            <a:r>
              <a:rPr lang="en-US" sz="2400" dirty="0">
                <a:latin typeface="Work Sans" pitchFamily="2" charset="77"/>
              </a:rPr>
              <a:t>Agenda for today</a:t>
            </a:r>
          </a:p>
        </p:txBody>
      </p:sp>
    </p:spTree>
    <p:extLst>
      <p:ext uri="{BB962C8B-B14F-4D97-AF65-F5344CB8AC3E}">
        <p14:creationId xmlns:p14="http://schemas.microsoft.com/office/powerpoint/2010/main" val="923629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3">
          <a:extLst>
            <a:ext uri="{FF2B5EF4-FFF2-40B4-BE49-F238E27FC236}">
              <a16:creationId xmlns:a16="http://schemas.microsoft.com/office/drawing/2014/main" id="{E2871A9D-4EAE-59BA-B48E-9FDC920015C0}"/>
            </a:ext>
          </a:extLst>
        </p:cNvPr>
        <p:cNvGrpSpPr/>
        <p:nvPr/>
      </p:nvGrpSpPr>
      <p:grpSpPr>
        <a:xfrm>
          <a:off x="0" y="0"/>
          <a:ext cx="0" cy="0"/>
          <a:chOff x="0" y="0"/>
          <a:chExt cx="0" cy="0"/>
        </a:xfrm>
      </p:grpSpPr>
      <p:pic>
        <p:nvPicPr>
          <p:cNvPr id="3" name="Picture 2" descr="A white sheet with black text&#10;&#10;Description automatically generated">
            <a:extLst>
              <a:ext uri="{FF2B5EF4-FFF2-40B4-BE49-F238E27FC236}">
                <a16:creationId xmlns:a16="http://schemas.microsoft.com/office/drawing/2014/main" id="{38948344-BF25-CAA1-5F81-A2A74D5D1656}"/>
              </a:ext>
            </a:extLst>
          </p:cNvPr>
          <p:cNvPicPr>
            <a:picLocks noChangeAspect="1"/>
          </p:cNvPicPr>
          <p:nvPr/>
        </p:nvPicPr>
        <p:blipFill>
          <a:blip r:embed="rId3"/>
          <a:stretch>
            <a:fillRect/>
          </a:stretch>
        </p:blipFill>
        <p:spPr>
          <a:xfrm>
            <a:off x="2093422" y="-8951"/>
            <a:ext cx="8005156" cy="6875902"/>
          </a:xfrm>
          <a:prstGeom prst="rect">
            <a:avLst/>
          </a:prstGeom>
        </p:spPr>
      </p:pic>
      <p:sp>
        <p:nvSpPr>
          <p:cNvPr id="724" name="Google Shape;724;p121">
            <a:extLst>
              <a:ext uri="{FF2B5EF4-FFF2-40B4-BE49-F238E27FC236}">
                <a16:creationId xmlns:a16="http://schemas.microsoft.com/office/drawing/2014/main" id="{FE245DE2-3611-CD1E-DE36-2058E9F8CC30}"/>
              </a:ext>
            </a:extLst>
          </p:cNvPr>
          <p:cNvSpPr txBox="1">
            <a:spLocks noGrp="1"/>
          </p:cNvSpPr>
          <p:nvPr>
            <p:ph type="title"/>
          </p:nvPr>
        </p:nvSpPr>
        <p:spPr>
          <a:xfrm>
            <a:off x="414800" y="288567"/>
            <a:ext cx="10111600" cy="763600"/>
          </a:xfrm>
          <a:prstGeom prst="rect">
            <a:avLst/>
          </a:prstGeom>
          <a:noFill/>
          <a:ln>
            <a:noFill/>
          </a:ln>
        </p:spPr>
        <p:txBody>
          <a:bodyPr spcFirstLastPara="1" vert="horz" wrap="square" lIns="121900" tIns="121900" rIns="121900" bIns="121900" rtlCol="0" anchor="t" anchorCtr="0">
            <a:noAutofit/>
          </a:bodyPr>
          <a:lstStyle/>
          <a:p>
            <a:r>
              <a:rPr lang="en" sz="2800" dirty="0">
                <a:solidFill>
                  <a:schemeClr val="dk2"/>
                </a:solidFill>
              </a:rPr>
              <a:t>Syllabus</a:t>
            </a:r>
            <a:endParaRPr sz="2800" dirty="0">
              <a:solidFill>
                <a:schemeClr val="dk2"/>
              </a:solidFill>
            </a:endParaRPr>
          </a:p>
        </p:txBody>
      </p:sp>
      <p:sp>
        <p:nvSpPr>
          <p:cNvPr id="4" name="Rectangle 3">
            <a:extLst>
              <a:ext uri="{FF2B5EF4-FFF2-40B4-BE49-F238E27FC236}">
                <a16:creationId xmlns:a16="http://schemas.microsoft.com/office/drawing/2014/main" id="{A1804F15-EF61-D5A3-1873-84F6CD169816}"/>
              </a:ext>
            </a:extLst>
          </p:cNvPr>
          <p:cNvSpPr/>
          <p:nvPr/>
        </p:nvSpPr>
        <p:spPr>
          <a:xfrm>
            <a:off x="2093423" y="410665"/>
            <a:ext cx="8005155" cy="76360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876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3" name="TextBox 2">
            <a:extLst>
              <a:ext uri="{FF2B5EF4-FFF2-40B4-BE49-F238E27FC236}">
                <a16:creationId xmlns:a16="http://schemas.microsoft.com/office/drawing/2014/main" id="{8EDE986B-CFD0-050A-54F4-70538DA50AEC}"/>
              </a:ext>
            </a:extLst>
          </p:cNvPr>
          <p:cNvSpPr txBox="1"/>
          <p:nvPr/>
        </p:nvSpPr>
        <p:spPr>
          <a:xfrm>
            <a:off x="528267" y="318052"/>
            <a:ext cx="4908716" cy="461665"/>
          </a:xfrm>
          <a:prstGeom prst="rect">
            <a:avLst/>
          </a:prstGeom>
          <a:noFill/>
        </p:spPr>
        <p:txBody>
          <a:bodyPr wrap="none" rtlCol="0">
            <a:spAutoFit/>
          </a:bodyPr>
          <a:lstStyle/>
          <a:p>
            <a:r>
              <a:rPr lang="en-US" sz="2400" dirty="0">
                <a:latin typeface="Work Sans" pitchFamily="2" charset="77"/>
              </a:rPr>
              <a:t>Backprop and gradient descent</a:t>
            </a:r>
          </a:p>
        </p:txBody>
      </p:sp>
      <p:sp>
        <p:nvSpPr>
          <p:cNvPr id="2" name="Oval 1">
            <a:extLst>
              <a:ext uri="{FF2B5EF4-FFF2-40B4-BE49-F238E27FC236}">
                <a16:creationId xmlns:a16="http://schemas.microsoft.com/office/drawing/2014/main" id="{1B7B486F-B9DC-7002-0BAD-6D157D2A22AF}"/>
              </a:ext>
            </a:extLst>
          </p:cNvPr>
          <p:cNvSpPr/>
          <p:nvPr/>
        </p:nvSpPr>
        <p:spPr>
          <a:xfrm>
            <a:off x="1630017" y="1948070"/>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p>
        </p:txBody>
      </p:sp>
      <p:sp>
        <p:nvSpPr>
          <p:cNvPr id="4" name="Oval 3">
            <a:extLst>
              <a:ext uri="{FF2B5EF4-FFF2-40B4-BE49-F238E27FC236}">
                <a16:creationId xmlns:a16="http://schemas.microsoft.com/office/drawing/2014/main" id="{0FBE4575-45A7-9EE3-E964-74C4F3A675B5}"/>
              </a:ext>
            </a:extLst>
          </p:cNvPr>
          <p:cNvSpPr/>
          <p:nvPr/>
        </p:nvSpPr>
        <p:spPr>
          <a:xfrm>
            <a:off x="7894982" y="1948070"/>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𝑦</a:t>
            </a:r>
          </a:p>
        </p:txBody>
      </p:sp>
      <p:sp>
        <p:nvSpPr>
          <p:cNvPr id="5" name="Oval 4">
            <a:extLst>
              <a:ext uri="{FF2B5EF4-FFF2-40B4-BE49-F238E27FC236}">
                <a16:creationId xmlns:a16="http://schemas.microsoft.com/office/drawing/2014/main" id="{2EA272DC-DB29-DE36-439D-D738F67928FB}"/>
              </a:ext>
            </a:extLst>
          </p:cNvPr>
          <p:cNvSpPr/>
          <p:nvPr/>
        </p:nvSpPr>
        <p:spPr>
          <a:xfrm>
            <a:off x="4631913" y="1948069"/>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r>
              <a:rPr lang="en-US" sz="2800" baseline="-25000" dirty="0">
                <a:solidFill>
                  <a:schemeClr val="tx2"/>
                </a:solidFill>
              </a:rPr>
              <a:t>ω</a:t>
            </a:r>
          </a:p>
        </p:txBody>
      </p:sp>
      <p:cxnSp>
        <p:nvCxnSpPr>
          <p:cNvPr id="7" name="Straight Arrow Connector 6">
            <a:extLst>
              <a:ext uri="{FF2B5EF4-FFF2-40B4-BE49-F238E27FC236}">
                <a16:creationId xmlns:a16="http://schemas.microsoft.com/office/drawing/2014/main" id="{CD63CD36-E3D2-17E7-8002-B71DE4860B3D}"/>
              </a:ext>
            </a:extLst>
          </p:cNvPr>
          <p:cNvCxnSpPr>
            <a:stCxn id="2" idx="6"/>
            <a:endCxn id="5" idx="2"/>
          </p:cNvCxnSpPr>
          <p:nvPr/>
        </p:nvCxnSpPr>
        <p:spPr>
          <a:xfrm flipV="1">
            <a:off x="2922104" y="2594113"/>
            <a:ext cx="17098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DF409B-7790-3084-4BAD-AA48233FE5AF}"/>
              </a:ext>
            </a:extLst>
          </p:cNvPr>
          <p:cNvCxnSpPr>
            <a:stCxn id="5" idx="6"/>
            <a:endCxn id="4" idx="2"/>
          </p:cNvCxnSpPr>
          <p:nvPr/>
        </p:nvCxnSpPr>
        <p:spPr>
          <a:xfrm>
            <a:off x="5924000" y="2594113"/>
            <a:ext cx="19709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5CEE986-99F9-ED04-D35B-1BE673C1C848}"/>
              </a:ext>
            </a:extLst>
          </p:cNvPr>
          <p:cNvSpPr txBox="1"/>
          <p:nvPr/>
        </p:nvSpPr>
        <p:spPr>
          <a:xfrm>
            <a:off x="6883963" y="5180204"/>
            <a:ext cx="1863011"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ground-truth</a:t>
            </a:r>
          </a:p>
        </p:txBody>
      </p:sp>
      <p:cxnSp>
        <p:nvCxnSpPr>
          <p:cNvPr id="21" name="Curved Connector 20">
            <a:extLst>
              <a:ext uri="{FF2B5EF4-FFF2-40B4-BE49-F238E27FC236}">
                <a16:creationId xmlns:a16="http://schemas.microsoft.com/office/drawing/2014/main" id="{B323C929-B6DE-3C6C-E833-DDAE18772209}"/>
              </a:ext>
            </a:extLst>
          </p:cNvPr>
          <p:cNvCxnSpPr>
            <a:cxnSpLocks/>
            <a:stCxn id="19" idx="1"/>
          </p:cNvCxnSpPr>
          <p:nvPr/>
        </p:nvCxnSpPr>
        <p:spPr>
          <a:xfrm rot="10800000">
            <a:off x="5555975" y="4780722"/>
            <a:ext cx="1327989" cy="584148"/>
          </a:xfrm>
          <a:prstGeom prst="curvedConnector3">
            <a:avLst>
              <a:gd name="adj1" fmla="val 10014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D0E5830-5526-6806-C7F7-C82D109259EA}"/>
                  </a:ext>
                </a:extLst>
              </p:cNvPr>
              <p:cNvSpPr txBox="1"/>
              <p:nvPr/>
            </p:nvSpPr>
            <p:spPr>
              <a:xfrm>
                <a:off x="3978920" y="4244008"/>
                <a:ext cx="20404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𝓁</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d>
                        </m:e>
                        <m:sup>
                          <m:r>
                            <a:rPr lang="en-US" sz="2800" b="0" i="1" smtClean="0">
                              <a:latin typeface="Cambria Math" panose="02040503050406030204" pitchFamily="18" charset="0"/>
                            </a:rPr>
                            <m:t>2</m:t>
                          </m:r>
                        </m:sup>
                      </m:sSup>
                    </m:oMath>
                  </m:oMathPara>
                </a14:m>
                <a:endParaRPr lang="en-US" sz="2800" dirty="0"/>
              </a:p>
            </p:txBody>
          </p:sp>
        </mc:Choice>
        <mc:Fallback xmlns="">
          <p:sp>
            <p:nvSpPr>
              <p:cNvPr id="23" name="TextBox 22">
                <a:extLst>
                  <a:ext uri="{FF2B5EF4-FFF2-40B4-BE49-F238E27FC236}">
                    <a16:creationId xmlns:a16="http://schemas.microsoft.com/office/drawing/2014/main" id="{0D0E5830-5526-6806-C7F7-C82D109259EA}"/>
                  </a:ext>
                </a:extLst>
              </p:cNvPr>
              <p:cNvSpPr txBox="1">
                <a:spLocks noRot="1" noChangeAspect="1" noMove="1" noResize="1" noEditPoints="1" noAdjustHandles="1" noChangeArrowheads="1" noChangeShapeType="1" noTextEdit="1"/>
              </p:cNvSpPr>
              <p:nvPr/>
            </p:nvSpPr>
            <p:spPr>
              <a:xfrm>
                <a:off x="3978920" y="4244008"/>
                <a:ext cx="2040430" cy="430887"/>
              </a:xfrm>
              <a:prstGeom prst="rect">
                <a:avLst/>
              </a:prstGeom>
              <a:blipFill>
                <a:blip r:embed="rId3"/>
                <a:stretch>
                  <a:fillRect l="-3727" t="-20000" r="-1242" b="-20000"/>
                </a:stretch>
              </a:blipFill>
            </p:spPr>
            <p:txBody>
              <a:bodyPr/>
              <a:lstStyle/>
              <a:p>
                <a:r>
                  <a:rPr lang="en-US">
                    <a:noFill/>
                  </a:rPr>
                  <a:t> </a:t>
                </a:r>
              </a:p>
            </p:txBody>
          </p:sp>
        </mc:Fallback>
      </mc:AlternateContent>
    </p:spTree>
    <p:extLst>
      <p:ext uri="{BB962C8B-B14F-4D97-AF65-F5344CB8AC3E}">
        <p14:creationId xmlns:p14="http://schemas.microsoft.com/office/powerpoint/2010/main" val="672709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1EB6F8E7-8F9C-CC98-8D2D-60C2C723DE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2E5B43-571B-420F-3038-49048847222D}"/>
              </a:ext>
            </a:extLst>
          </p:cNvPr>
          <p:cNvSpPr txBox="1"/>
          <p:nvPr/>
        </p:nvSpPr>
        <p:spPr>
          <a:xfrm>
            <a:off x="528267" y="318052"/>
            <a:ext cx="4908716" cy="461665"/>
          </a:xfrm>
          <a:prstGeom prst="rect">
            <a:avLst/>
          </a:prstGeom>
          <a:noFill/>
        </p:spPr>
        <p:txBody>
          <a:bodyPr wrap="none" rtlCol="0">
            <a:spAutoFit/>
          </a:bodyPr>
          <a:lstStyle/>
          <a:p>
            <a:r>
              <a:rPr lang="en-US" sz="2400" dirty="0">
                <a:latin typeface="Work Sans" pitchFamily="2" charset="77"/>
              </a:rPr>
              <a:t>Backprop and gradient descent</a:t>
            </a:r>
          </a:p>
        </p:txBody>
      </p:sp>
      <p:sp>
        <p:nvSpPr>
          <p:cNvPr id="2" name="Oval 1">
            <a:extLst>
              <a:ext uri="{FF2B5EF4-FFF2-40B4-BE49-F238E27FC236}">
                <a16:creationId xmlns:a16="http://schemas.microsoft.com/office/drawing/2014/main" id="{E542C946-26C9-455C-B665-5B5BD133437B}"/>
              </a:ext>
            </a:extLst>
          </p:cNvPr>
          <p:cNvSpPr/>
          <p:nvPr/>
        </p:nvSpPr>
        <p:spPr>
          <a:xfrm>
            <a:off x="1630018" y="1908313"/>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p>
        </p:txBody>
      </p:sp>
      <p:sp>
        <p:nvSpPr>
          <p:cNvPr id="4" name="Oval 3">
            <a:extLst>
              <a:ext uri="{FF2B5EF4-FFF2-40B4-BE49-F238E27FC236}">
                <a16:creationId xmlns:a16="http://schemas.microsoft.com/office/drawing/2014/main" id="{19B3FE45-0E85-F20D-8435-BA1785A88F46}"/>
              </a:ext>
            </a:extLst>
          </p:cNvPr>
          <p:cNvSpPr/>
          <p:nvPr/>
        </p:nvSpPr>
        <p:spPr>
          <a:xfrm>
            <a:off x="7894983" y="1908313"/>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𝓁</a:t>
            </a:r>
          </a:p>
        </p:txBody>
      </p:sp>
      <p:sp>
        <p:nvSpPr>
          <p:cNvPr id="5" name="Oval 4">
            <a:extLst>
              <a:ext uri="{FF2B5EF4-FFF2-40B4-BE49-F238E27FC236}">
                <a16:creationId xmlns:a16="http://schemas.microsoft.com/office/drawing/2014/main" id="{C357E1F1-F3F0-F49D-90B1-5C2F7B48E0EA}"/>
              </a:ext>
            </a:extLst>
          </p:cNvPr>
          <p:cNvSpPr/>
          <p:nvPr/>
        </p:nvSpPr>
        <p:spPr>
          <a:xfrm>
            <a:off x="4631914" y="1908312"/>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r>
              <a:rPr lang="en-US" sz="2800" baseline="-25000" dirty="0">
                <a:solidFill>
                  <a:schemeClr val="tx2"/>
                </a:solidFill>
              </a:rPr>
              <a:t>ω</a:t>
            </a:r>
          </a:p>
        </p:txBody>
      </p:sp>
      <p:cxnSp>
        <p:nvCxnSpPr>
          <p:cNvPr id="7" name="Straight Arrow Connector 6">
            <a:extLst>
              <a:ext uri="{FF2B5EF4-FFF2-40B4-BE49-F238E27FC236}">
                <a16:creationId xmlns:a16="http://schemas.microsoft.com/office/drawing/2014/main" id="{01E51204-D388-3C9D-D25E-CC62A060671C}"/>
              </a:ext>
            </a:extLst>
          </p:cNvPr>
          <p:cNvCxnSpPr>
            <a:stCxn id="2" idx="6"/>
            <a:endCxn id="5" idx="2"/>
          </p:cNvCxnSpPr>
          <p:nvPr/>
        </p:nvCxnSpPr>
        <p:spPr>
          <a:xfrm flipV="1">
            <a:off x="2922105" y="2554356"/>
            <a:ext cx="17098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F600734-B045-475D-1A70-08F969C9011E}"/>
              </a:ext>
            </a:extLst>
          </p:cNvPr>
          <p:cNvCxnSpPr>
            <a:stCxn id="5" idx="6"/>
            <a:endCxn id="4" idx="2"/>
          </p:cNvCxnSpPr>
          <p:nvPr/>
        </p:nvCxnSpPr>
        <p:spPr>
          <a:xfrm>
            <a:off x="5924001" y="2554356"/>
            <a:ext cx="19709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7593852-8BA9-5E1B-E786-A1570F300C8B}"/>
              </a:ext>
            </a:extLst>
          </p:cNvPr>
          <p:cNvSpPr txBox="1"/>
          <p:nvPr/>
        </p:nvSpPr>
        <p:spPr>
          <a:xfrm>
            <a:off x="4417994" y="4427088"/>
            <a:ext cx="2089033" cy="769441"/>
          </a:xfrm>
          <a:prstGeom prst="rect">
            <a:avLst/>
          </a:prstGeom>
          <a:noFill/>
        </p:spPr>
        <p:txBody>
          <a:bodyPr wrap="none" rtlCol="0">
            <a:spAutoFit/>
          </a:bodyPr>
          <a:lstStyle/>
          <a:p>
            <a:r>
              <a:rPr lang="en-US" sz="4400" dirty="0"/>
              <a:t>𝓁 = </a:t>
            </a:r>
            <a:r>
              <a:rPr lang="en-US" sz="4400" dirty="0">
                <a:solidFill>
                  <a:schemeClr val="tx2"/>
                </a:solidFill>
              </a:rPr>
              <a:t>f</a:t>
            </a:r>
            <a:r>
              <a:rPr lang="en-US" sz="4400" baseline="-25000" dirty="0">
                <a:solidFill>
                  <a:schemeClr val="tx2"/>
                </a:solidFill>
              </a:rPr>
              <a:t>ω</a:t>
            </a:r>
            <a:r>
              <a:rPr lang="en-US" sz="4400" dirty="0"/>
              <a:t>(𝑥)</a:t>
            </a:r>
          </a:p>
        </p:txBody>
      </p:sp>
      <p:sp>
        <p:nvSpPr>
          <p:cNvPr id="16" name="TextBox 15">
            <a:extLst>
              <a:ext uri="{FF2B5EF4-FFF2-40B4-BE49-F238E27FC236}">
                <a16:creationId xmlns:a16="http://schemas.microsoft.com/office/drawing/2014/main" id="{BB74D05F-5FD3-664B-0CDC-2A6B83C21554}"/>
              </a:ext>
            </a:extLst>
          </p:cNvPr>
          <p:cNvSpPr txBox="1"/>
          <p:nvPr/>
        </p:nvSpPr>
        <p:spPr>
          <a:xfrm>
            <a:off x="3725395" y="3661776"/>
            <a:ext cx="4842801" cy="584775"/>
          </a:xfrm>
          <a:prstGeom prst="rect">
            <a:avLst/>
          </a:prstGeom>
          <a:noFill/>
        </p:spPr>
        <p:txBody>
          <a:bodyPr wrap="none" rtlCol="0">
            <a:spAutoFit/>
          </a:bodyPr>
          <a:lstStyle/>
          <a:p>
            <a:r>
              <a:rPr lang="en-US" sz="3200" dirty="0"/>
              <a:t>Goal: find </a:t>
            </a:r>
            <a:r>
              <a:rPr lang="en-US" sz="3200" dirty="0">
                <a:solidFill>
                  <a:schemeClr val="tx2"/>
                </a:solidFill>
              </a:rPr>
              <a:t>ω</a:t>
            </a:r>
            <a:r>
              <a:rPr lang="en-US" sz="3200" dirty="0"/>
              <a:t> that minimizes:</a:t>
            </a:r>
          </a:p>
        </p:txBody>
      </p:sp>
    </p:spTree>
    <p:extLst>
      <p:ext uri="{BB962C8B-B14F-4D97-AF65-F5344CB8AC3E}">
        <p14:creationId xmlns:p14="http://schemas.microsoft.com/office/powerpoint/2010/main" val="787524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61D46554-C27C-65C3-1941-FE938F290A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1C6488-9F8B-1F73-A329-D9E5FF3EE8F8}"/>
              </a:ext>
            </a:extLst>
          </p:cNvPr>
          <p:cNvSpPr txBox="1"/>
          <p:nvPr/>
        </p:nvSpPr>
        <p:spPr>
          <a:xfrm>
            <a:off x="528267" y="318052"/>
            <a:ext cx="4908716" cy="461665"/>
          </a:xfrm>
          <a:prstGeom prst="rect">
            <a:avLst/>
          </a:prstGeom>
          <a:noFill/>
        </p:spPr>
        <p:txBody>
          <a:bodyPr wrap="none" rtlCol="0">
            <a:spAutoFit/>
          </a:bodyPr>
          <a:lstStyle/>
          <a:p>
            <a:r>
              <a:rPr lang="en-US" sz="2400" dirty="0">
                <a:latin typeface="Work Sans" pitchFamily="2" charset="77"/>
              </a:rPr>
              <a:t>Backprop and gradient descent</a:t>
            </a:r>
          </a:p>
        </p:txBody>
      </p:sp>
      <p:sp>
        <p:nvSpPr>
          <p:cNvPr id="15" name="TextBox 14">
            <a:extLst>
              <a:ext uri="{FF2B5EF4-FFF2-40B4-BE49-F238E27FC236}">
                <a16:creationId xmlns:a16="http://schemas.microsoft.com/office/drawing/2014/main" id="{4A02345B-A5D4-88D0-8096-D52F0AB0CB03}"/>
              </a:ext>
            </a:extLst>
          </p:cNvPr>
          <p:cNvSpPr txBox="1"/>
          <p:nvPr/>
        </p:nvSpPr>
        <p:spPr>
          <a:xfrm>
            <a:off x="4099941" y="1421296"/>
            <a:ext cx="2089033" cy="769441"/>
          </a:xfrm>
          <a:prstGeom prst="rect">
            <a:avLst/>
          </a:prstGeom>
          <a:noFill/>
        </p:spPr>
        <p:txBody>
          <a:bodyPr wrap="none" rtlCol="0">
            <a:spAutoFit/>
          </a:bodyPr>
          <a:lstStyle/>
          <a:p>
            <a:r>
              <a:rPr lang="en-US" sz="4400" dirty="0"/>
              <a:t>𝓁 = </a:t>
            </a:r>
            <a:r>
              <a:rPr lang="en-US" sz="4400" dirty="0">
                <a:solidFill>
                  <a:schemeClr val="tx2"/>
                </a:solidFill>
              </a:rPr>
              <a:t>f</a:t>
            </a:r>
            <a:r>
              <a:rPr lang="en-US" sz="4400" baseline="-25000" dirty="0">
                <a:solidFill>
                  <a:schemeClr val="tx2"/>
                </a:solidFill>
              </a:rPr>
              <a:t>ω</a:t>
            </a:r>
            <a:r>
              <a:rPr lang="en-US" sz="4400" dirty="0"/>
              <a:t>(𝑥)</a:t>
            </a:r>
          </a:p>
        </p:txBody>
      </p:sp>
      <p:sp>
        <p:nvSpPr>
          <p:cNvPr id="8" name="TextBox 7">
            <a:extLst>
              <a:ext uri="{FF2B5EF4-FFF2-40B4-BE49-F238E27FC236}">
                <a16:creationId xmlns:a16="http://schemas.microsoft.com/office/drawing/2014/main" id="{CFD9277C-9664-8D81-5744-AFDBCEB90997}"/>
              </a:ext>
            </a:extLst>
          </p:cNvPr>
          <p:cNvSpPr txBox="1"/>
          <p:nvPr/>
        </p:nvSpPr>
        <p:spPr>
          <a:xfrm>
            <a:off x="3973088" y="3473894"/>
            <a:ext cx="3185487" cy="2554545"/>
          </a:xfrm>
          <a:prstGeom prst="rect">
            <a:avLst/>
          </a:prstGeom>
          <a:noFill/>
        </p:spPr>
        <p:txBody>
          <a:bodyPr wrap="none" rtlCol="0">
            <a:spAutoFit/>
          </a:bodyPr>
          <a:lstStyle/>
          <a:p>
            <a:r>
              <a:rPr lang="en-US" sz="3200" dirty="0">
                <a:solidFill>
                  <a:schemeClr val="tx2"/>
                </a:solidFill>
              </a:rPr>
              <a:t>ω = ω</a:t>
            </a:r>
            <a:r>
              <a:rPr lang="en-US" sz="3200" baseline="-25000" dirty="0">
                <a:solidFill>
                  <a:schemeClr val="tx2"/>
                </a:solidFill>
              </a:rPr>
              <a:t>0</a:t>
            </a:r>
          </a:p>
          <a:p>
            <a:r>
              <a:rPr lang="en-US" sz="3200" dirty="0"/>
              <a:t>Repeat:</a:t>
            </a:r>
          </a:p>
          <a:p>
            <a:pPr lvl="1"/>
            <a:r>
              <a:rPr lang="en-US" sz="3200" dirty="0"/>
              <a:t>Compute 𝓁(𝑥)</a:t>
            </a:r>
            <a:endParaRPr lang="en-US" sz="3200" dirty="0">
              <a:solidFill>
                <a:schemeClr val="tx2"/>
              </a:solidFill>
            </a:endParaRPr>
          </a:p>
          <a:p>
            <a:pPr lvl="1"/>
            <a:r>
              <a:rPr lang="en-US" sz="3200" dirty="0"/>
              <a:t>Compute ∇</a:t>
            </a:r>
            <a:r>
              <a:rPr lang="en-US" sz="3200" dirty="0">
                <a:solidFill>
                  <a:schemeClr val="tx2"/>
                </a:solidFill>
              </a:rPr>
              <a:t> f</a:t>
            </a:r>
            <a:r>
              <a:rPr lang="en-US" sz="3200" baseline="-25000" dirty="0">
                <a:solidFill>
                  <a:schemeClr val="tx2"/>
                </a:solidFill>
              </a:rPr>
              <a:t>ω</a:t>
            </a:r>
            <a:endParaRPr lang="en-US" sz="3200" dirty="0">
              <a:solidFill>
                <a:schemeClr val="tx2"/>
              </a:solidFill>
            </a:endParaRPr>
          </a:p>
          <a:p>
            <a:pPr lvl="1"/>
            <a:r>
              <a:rPr lang="en-US" sz="3200" dirty="0">
                <a:solidFill>
                  <a:schemeClr val="tx2"/>
                </a:solidFill>
              </a:rPr>
              <a:t>ω = ω - </a:t>
            </a:r>
            <a:r>
              <a:rPr lang="en-US" sz="3200" dirty="0" err="1">
                <a:solidFill>
                  <a:schemeClr val="tx2"/>
                </a:solidFill>
              </a:rPr>
              <a:t>η</a:t>
            </a:r>
            <a:r>
              <a:rPr lang="en-US" sz="3200" dirty="0">
                <a:solidFill>
                  <a:schemeClr val="tx2"/>
                </a:solidFill>
              </a:rPr>
              <a:t> * </a:t>
            </a:r>
            <a:r>
              <a:rPr lang="en-US" sz="3200" dirty="0"/>
              <a:t>∇</a:t>
            </a:r>
            <a:r>
              <a:rPr lang="en-US" sz="3200" dirty="0">
                <a:solidFill>
                  <a:schemeClr val="tx2"/>
                </a:solidFill>
              </a:rPr>
              <a:t> f</a:t>
            </a:r>
            <a:r>
              <a:rPr lang="en-US" sz="3200" baseline="-25000" dirty="0">
                <a:solidFill>
                  <a:schemeClr val="tx2"/>
                </a:solidFill>
              </a:rPr>
              <a:t>ω</a:t>
            </a:r>
            <a:endParaRPr lang="en-US" sz="3200" dirty="0"/>
          </a:p>
        </p:txBody>
      </p:sp>
      <p:sp>
        <p:nvSpPr>
          <p:cNvPr id="10" name="TextBox 9">
            <a:extLst>
              <a:ext uri="{FF2B5EF4-FFF2-40B4-BE49-F238E27FC236}">
                <a16:creationId xmlns:a16="http://schemas.microsoft.com/office/drawing/2014/main" id="{A724C832-9D07-3DCE-76F1-1483DBD67404}"/>
              </a:ext>
            </a:extLst>
          </p:cNvPr>
          <p:cNvSpPr txBox="1"/>
          <p:nvPr/>
        </p:nvSpPr>
        <p:spPr>
          <a:xfrm>
            <a:off x="3973088" y="6123027"/>
            <a:ext cx="2726452" cy="584775"/>
          </a:xfrm>
          <a:prstGeom prst="rect">
            <a:avLst/>
          </a:prstGeom>
          <a:noFill/>
        </p:spPr>
        <p:txBody>
          <a:bodyPr wrap="none" rtlCol="0">
            <a:spAutoFit/>
          </a:bodyPr>
          <a:lstStyle/>
          <a:p>
            <a:r>
              <a:rPr lang="en-US" sz="3200" dirty="0" err="1">
                <a:solidFill>
                  <a:schemeClr val="tx2"/>
                </a:solidFill>
              </a:rPr>
              <a:t>η</a:t>
            </a:r>
            <a:r>
              <a:rPr lang="en-US" sz="3200" dirty="0">
                <a:solidFill>
                  <a:schemeClr val="tx2"/>
                </a:solidFill>
              </a:rPr>
              <a:t>: learning rate</a:t>
            </a:r>
            <a:endParaRPr lang="en-US" sz="3200" dirty="0"/>
          </a:p>
        </p:txBody>
      </p:sp>
      <p:sp>
        <p:nvSpPr>
          <p:cNvPr id="11" name="TextBox 10">
            <a:extLst>
              <a:ext uri="{FF2B5EF4-FFF2-40B4-BE49-F238E27FC236}">
                <a16:creationId xmlns:a16="http://schemas.microsoft.com/office/drawing/2014/main" id="{3E31E2A3-910B-7FFB-6DDD-F6B01567D635}"/>
              </a:ext>
            </a:extLst>
          </p:cNvPr>
          <p:cNvSpPr txBox="1"/>
          <p:nvPr/>
        </p:nvSpPr>
        <p:spPr>
          <a:xfrm>
            <a:off x="1071820" y="2509150"/>
            <a:ext cx="9722470" cy="646331"/>
          </a:xfrm>
          <a:prstGeom prst="rect">
            <a:avLst/>
          </a:prstGeom>
          <a:noFill/>
        </p:spPr>
        <p:txBody>
          <a:bodyPr wrap="none" rtlCol="0">
            <a:spAutoFit/>
          </a:bodyPr>
          <a:lstStyle/>
          <a:p>
            <a:r>
              <a:rPr lang="en-US" sz="3600" dirty="0"/>
              <a:t>Assuming </a:t>
            </a:r>
            <a:r>
              <a:rPr lang="en-US" sz="3600" dirty="0">
                <a:solidFill>
                  <a:schemeClr val="tx2"/>
                </a:solidFill>
              </a:rPr>
              <a:t>f</a:t>
            </a:r>
            <a:r>
              <a:rPr lang="en-US" sz="3600" baseline="-25000" dirty="0">
                <a:solidFill>
                  <a:schemeClr val="tx2"/>
                </a:solidFill>
              </a:rPr>
              <a:t>ω</a:t>
            </a:r>
            <a:r>
              <a:rPr lang="en-US" sz="3600" dirty="0"/>
              <a:t>(𝑥) is smooth and differentiable </a:t>
            </a:r>
            <a:r>
              <a:rPr lang="en-US" sz="3600" dirty="0" err="1"/>
              <a:t>w.r.t</a:t>
            </a:r>
            <a:r>
              <a:rPr lang="en-US" sz="3600" dirty="0"/>
              <a:t> </a:t>
            </a:r>
            <a:r>
              <a:rPr lang="en-US" sz="3600" dirty="0">
                <a:solidFill>
                  <a:schemeClr val="tx2"/>
                </a:solidFill>
              </a:rPr>
              <a:t>ω</a:t>
            </a:r>
            <a:r>
              <a:rPr lang="en-US" sz="3600" dirty="0"/>
              <a:t> </a:t>
            </a:r>
          </a:p>
        </p:txBody>
      </p:sp>
    </p:spTree>
    <p:extLst>
      <p:ext uri="{BB962C8B-B14F-4D97-AF65-F5344CB8AC3E}">
        <p14:creationId xmlns:p14="http://schemas.microsoft.com/office/powerpoint/2010/main" val="1503046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97C67276-F112-42B8-1B20-1F04388127F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8CABFB-60B2-FB4A-A537-D8BB69D42FC9}"/>
              </a:ext>
            </a:extLst>
          </p:cNvPr>
          <p:cNvSpPr txBox="1"/>
          <p:nvPr/>
        </p:nvSpPr>
        <p:spPr>
          <a:xfrm>
            <a:off x="528267" y="318052"/>
            <a:ext cx="4908716" cy="461665"/>
          </a:xfrm>
          <a:prstGeom prst="rect">
            <a:avLst/>
          </a:prstGeom>
          <a:noFill/>
        </p:spPr>
        <p:txBody>
          <a:bodyPr wrap="none" rtlCol="0">
            <a:spAutoFit/>
          </a:bodyPr>
          <a:lstStyle/>
          <a:p>
            <a:r>
              <a:rPr lang="en-US" sz="2400" dirty="0">
                <a:latin typeface="Work Sans" pitchFamily="2" charset="77"/>
              </a:rPr>
              <a:t>Backprop and gradient descent</a:t>
            </a:r>
          </a:p>
        </p:txBody>
      </p:sp>
      <p:sp>
        <p:nvSpPr>
          <p:cNvPr id="2" name="Oval 1">
            <a:extLst>
              <a:ext uri="{FF2B5EF4-FFF2-40B4-BE49-F238E27FC236}">
                <a16:creationId xmlns:a16="http://schemas.microsoft.com/office/drawing/2014/main" id="{6E03389B-1B2D-1A7B-1A80-8813EE9C1D7B}"/>
              </a:ext>
            </a:extLst>
          </p:cNvPr>
          <p:cNvSpPr/>
          <p:nvPr/>
        </p:nvSpPr>
        <p:spPr>
          <a:xfrm>
            <a:off x="1461052" y="3547620"/>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p>
        </p:txBody>
      </p:sp>
      <p:sp>
        <p:nvSpPr>
          <p:cNvPr id="4" name="Oval 3">
            <a:extLst>
              <a:ext uri="{FF2B5EF4-FFF2-40B4-BE49-F238E27FC236}">
                <a16:creationId xmlns:a16="http://schemas.microsoft.com/office/drawing/2014/main" id="{26984B9E-6286-A31E-6059-C4DB75386FE1}"/>
              </a:ext>
            </a:extLst>
          </p:cNvPr>
          <p:cNvSpPr/>
          <p:nvPr/>
        </p:nvSpPr>
        <p:spPr>
          <a:xfrm>
            <a:off x="7726017" y="3547620"/>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𝓁</a:t>
            </a:r>
          </a:p>
        </p:txBody>
      </p:sp>
      <p:cxnSp>
        <p:nvCxnSpPr>
          <p:cNvPr id="7" name="Straight Arrow Connector 6">
            <a:extLst>
              <a:ext uri="{FF2B5EF4-FFF2-40B4-BE49-F238E27FC236}">
                <a16:creationId xmlns:a16="http://schemas.microsoft.com/office/drawing/2014/main" id="{42E8DC4D-55EF-2385-4EF1-114EEAA272CB}"/>
              </a:ext>
            </a:extLst>
          </p:cNvPr>
          <p:cNvCxnSpPr>
            <a:cxnSpLocks/>
            <a:stCxn id="2" idx="6"/>
          </p:cNvCxnSpPr>
          <p:nvPr/>
        </p:nvCxnSpPr>
        <p:spPr>
          <a:xfrm>
            <a:off x="2753139" y="4193664"/>
            <a:ext cx="11541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8F73C7B-7C58-F3B1-303E-5EF2EAD98267}"/>
              </a:ext>
            </a:extLst>
          </p:cNvPr>
          <p:cNvCxnSpPr>
            <a:cxnSpLocks/>
            <a:endCxn id="4" idx="2"/>
          </p:cNvCxnSpPr>
          <p:nvPr/>
        </p:nvCxnSpPr>
        <p:spPr>
          <a:xfrm>
            <a:off x="6579704" y="4193664"/>
            <a:ext cx="1146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F7485C2-96F6-F4F5-D891-7FDEAD54E91D}"/>
              </a:ext>
            </a:extLst>
          </p:cNvPr>
          <p:cNvSpPr/>
          <p:nvPr/>
        </p:nvSpPr>
        <p:spPr>
          <a:xfrm>
            <a:off x="4355271" y="1150718"/>
            <a:ext cx="1292087" cy="129208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r>
              <a:rPr lang="en-US" sz="2800" baseline="-25000" dirty="0">
                <a:solidFill>
                  <a:schemeClr val="tx2"/>
                </a:solidFill>
              </a:rPr>
              <a:t>ω</a:t>
            </a:r>
          </a:p>
        </p:txBody>
      </p:sp>
      <p:sp>
        <p:nvSpPr>
          <p:cNvPr id="10" name="Oval 9">
            <a:extLst>
              <a:ext uri="{FF2B5EF4-FFF2-40B4-BE49-F238E27FC236}">
                <a16:creationId xmlns:a16="http://schemas.microsoft.com/office/drawing/2014/main" id="{26BD8EA7-0C6B-A718-8217-D3544A732B4C}"/>
              </a:ext>
            </a:extLst>
          </p:cNvPr>
          <p:cNvSpPr/>
          <p:nvPr/>
        </p:nvSpPr>
        <p:spPr>
          <a:xfrm>
            <a:off x="4229655" y="3189344"/>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E5D989C-1456-2AAC-16FD-1704C9D63D85}"/>
              </a:ext>
            </a:extLst>
          </p:cNvPr>
          <p:cNvSpPr/>
          <p:nvPr/>
        </p:nvSpPr>
        <p:spPr>
          <a:xfrm>
            <a:off x="4229655" y="3593391"/>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BBB304B-977B-5DB0-5202-678C2BBADBBB}"/>
              </a:ext>
            </a:extLst>
          </p:cNvPr>
          <p:cNvSpPr/>
          <p:nvPr/>
        </p:nvSpPr>
        <p:spPr>
          <a:xfrm>
            <a:off x="4229655" y="3997439"/>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F35090E-3482-D9E7-DECD-CED4EAD5DF09}"/>
              </a:ext>
            </a:extLst>
          </p:cNvPr>
          <p:cNvSpPr/>
          <p:nvPr/>
        </p:nvSpPr>
        <p:spPr>
          <a:xfrm>
            <a:off x="4229655" y="4805534"/>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A766648-E38C-2381-FD94-5FDEB5FDB408}"/>
              </a:ext>
            </a:extLst>
          </p:cNvPr>
          <p:cNvSpPr/>
          <p:nvPr/>
        </p:nvSpPr>
        <p:spPr>
          <a:xfrm>
            <a:off x="4229655" y="4401487"/>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A6C9855-7E79-CDBF-8EFB-F231FE7A9120}"/>
              </a:ext>
            </a:extLst>
          </p:cNvPr>
          <p:cNvSpPr/>
          <p:nvPr/>
        </p:nvSpPr>
        <p:spPr>
          <a:xfrm>
            <a:off x="4901925" y="3048805"/>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00DCDF9-4F76-79A9-2D88-A8A22676DEF6}"/>
              </a:ext>
            </a:extLst>
          </p:cNvPr>
          <p:cNvSpPr/>
          <p:nvPr/>
        </p:nvSpPr>
        <p:spPr>
          <a:xfrm>
            <a:off x="4901925" y="3468457"/>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D64878-8927-B128-5651-66A0CD6E1D90}"/>
              </a:ext>
            </a:extLst>
          </p:cNvPr>
          <p:cNvSpPr/>
          <p:nvPr/>
        </p:nvSpPr>
        <p:spPr>
          <a:xfrm>
            <a:off x="4901925" y="3888109"/>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77EFD0D-210B-E6D0-7B1E-43B90F467819}"/>
              </a:ext>
            </a:extLst>
          </p:cNvPr>
          <p:cNvSpPr/>
          <p:nvPr/>
        </p:nvSpPr>
        <p:spPr>
          <a:xfrm>
            <a:off x="4901925" y="4727413"/>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8C03D3D-8602-0335-78B2-79C916A115B4}"/>
              </a:ext>
            </a:extLst>
          </p:cNvPr>
          <p:cNvSpPr/>
          <p:nvPr/>
        </p:nvSpPr>
        <p:spPr>
          <a:xfrm>
            <a:off x="4901925" y="4307761"/>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368FEF7-A3CE-4340-F8D2-18A6F8C55246}"/>
              </a:ext>
            </a:extLst>
          </p:cNvPr>
          <p:cNvSpPr/>
          <p:nvPr/>
        </p:nvSpPr>
        <p:spPr>
          <a:xfrm>
            <a:off x="4901925" y="2629153"/>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C08DDE-2156-F239-D514-D7640A42AFCD}"/>
              </a:ext>
            </a:extLst>
          </p:cNvPr>
          <p:cNvSpPr/>
          <p:nvPr/>
        </p:nvSpPr>
        <p:spPr>
          <a:xfrm>
            <a:off x="4901925" y="5147066"/>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11B317B-97FD-BC49-79ED-860A23ADD998}"/>
              </a:ext>
            </a:extLst>
          </p:cNvPr>
          <p:cNvSpPr/>
          <p:nvPr/>
        </p:nvSpPr>
        <p:spPr>
          <a:xfrm>
            <a:off x="5634110" y="3244405"/>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A3FF7AF-E0BA-36A7-7B30-B30D100F50BB}"/>
              </a:ext>
            </a:extLst>
          </p:cNvPr>
          <p:cNvSpPr/>
          <p:nvPr/>
        </p:nvSpPr>
        <p:spPr>
          <a:xfrm>
            <a:off x="5634110" y="3648452"/>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D667129-6367-2392-B392-AB1428515CA6}"/>
              </a:ext>
            </a:extLst>
          </p:cNvPr>
          <p:cNvSpPr/>
          <p:nvPr/>
        </p:nvSpPr>
        <p:spPr>
          <a:xfrm>
            <a:off x="5634110" y="4052500"/>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9CC4A21-C7EB-4CBC-88E5-61EB7011B45D}"/>
              </a:ext>
            </a:extLst>
          </p:cNvPr>
          <p:cNvSpPr/>
          <p:nvPr/>
        </p:nvSpPr>
        <p:spPr>
          <a:xfrm>
            <a:off x="5634110" y="4860595"/>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793FABE-67B0-40FB-44F2-250BB69E841C}"/>
              </a:ext>
            </a:extLst>
          </p:cNvPr>
          <p:cNvSpPr/>
          <p:nvPr/>
        </p:nvSpPr>
        <p:spPr>
          <a:xfrm>
            <a:off x="5634110" y="4456548"/>
            <a:ext cx="218661" cy="218661"/>
          </a:xfrm>
          <a:prstGeom prst="ellips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4F70EF5-D382-3CA8-4B78-21BA8D8A78FE}"/>
              </a:ext>
            </a:extLst>
          </p:cNvPr>
          <p:cNvCxnSpPr>
            <a:stCxn id="10" idx="6"/>
            <a:endCxn id="19" idx="2"/>
          </p:cNvCxnSpPr>
          <p:nvPr/>
        </p:nvCxnSpPr>
        <p:spPr>
          <a:xfrm>
            <a:off x="4448316" y="3298675"/>
            <a:ext cx="453609" cy="279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D2991FF-ADB4-AB01-00C4-895C735A348C}"/>
              </a:ext>
            </a:extLst>
          </p:cNvPr>
          <p:cNvCxnSpPr>
            <a:stCxn id="10" idx="6"/>
            <a:endCxn id="18" idx="2"/>
          </p:cNvCxnSpPr>
          <p:nvPr/>
        </p:nvCxnSpPr>
        <p:spPr>
          <a:xfrm flipV="1">
            <a:off x="4448316" y="3158136"/>
            <a:ext cx="453609" cy="14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BEA053-8E38-47D8-B827-B143D722521D}"/>
              </a:ext>
            </a:extLst>
          </p:cNvPr>
          <p:cNvCxnSpPr>
            <a:cxnSpLocks/>
            <a:stCxn id="10" idx="6"/>
            <a:endCxn id="23" idx="3"/>
          </p:cNvCxnSpPr>
          <p:nvPr/>
        </p:nvCxnSpPr>
        <p:spPr>
          <a:xfrm flipV="1">
            <a:off x="4448316" y="2815792"/>
            <a:ext cx="485631" cy="482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C7DFA8A-3DB3-74D5-A45B-7D8952AB6166}"/>
              </a:ext>
            </a:extLst>
          </p:cNvPr>
          <p:cNvCxnSpPr>
            <a:cxnSpLocks/>
            <a:stCxn id="20" idx="6"/>
            <a:endCxn id="27" idx="2"/>
          </p:cNvCxnSpPr>
          <p:nvPr/>
        </p:nvCxnSpPr>
        <p:spPr>
          <a:xfrm>
            <a:off x="5120586" y="3997440"/>
            <a:ext cx="513524" cy="164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8B6222-20AA-F8E4-B788-A11850E595D8}"/>
              </a:ext>
            </a:extLst>
          </p:cNvPr>
          <p:cNvCxnSpPr>
            <a:cxnSpLocks/>
            <a:stCxn id="22" idx="6"/>
            <a:endCxn id="27" idx="2"/>
          </p:cNvCxnSpPr>
          <p:nvPr/>
        </p:nvCxnSpPr>
        <p:spPr>
          <a:xfrm flipV="1">
            <a:off x="5120586" y="4161831"/>
            <a:ext cx="513524" cy="255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309F674-C6E7-6805-961E-FA1F12C87329}"/>
              </a:ext>
            </a:extLst>
          </p:cNvPr>
          <p:cNvCxnSpPr>
            <a:cxnSpLocks/>
            <a:stCxn id="21" idx="6"/>
            <a:endCxn id="27" idx="2"/>
          </p:cNvCxnSpPr>
          <p:nvPr/>
        </p:nvCxnSpPr>
        <p:spPr>
          <a:xfrm flipV="1">
            <a:off x="5120586" y="4161831"/>
            <a:ext cx="513524" cy="674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8268E0C-5521-32B6-8FE1-D5684181D018}"/>
              </a:ext>
            </a:extLst>
          </p:cNvPr>
          <p:cNvSpPr txBox="1"/>
          <p:nvPr/>
        </p:nvSpPr>
        <p:spPr>
          <a:xfrm>
            <a:off x="5214913" y="4472153"/>
            <a:ext cx="401072" cy="400110"/>
          </a:xfrm>
          <a:prstGeom prst="rect">
            <a:avLst/>
          </a:prstGeom>
          <a:noFill/>
        </p:spPr>
        <p:txBody>
          <a:bodyPr wrap="none" rtlCol="0">
            <a:spAutoFit/>
          </a:bodyPr>
          <a:lstStyle/>
          <a:p>
            <a:r>
              <a:rPr lang="en-US" sz="2000" dirty="0" err="1"/>
              <a:t>ω</a:t>
            </a:r>
            <a:r>
              <a:rPr lang="en-US" sz="2000" baseline="-25000" dirty="0" err="1"/>
              <a:t>i</a:t>
            </a:r>
            <a:endParaRPr lang="en-US" sz="2000" baseline="-25000" dirty="0"/>
          </a:p>
        </p:txBody>
      </p:sp>
    </p:spTree>
    <p:extLst>
      <p:ext uri="{BB962C8B-B14F-4D97-AF65-F5344CB8AC3E}">
        <p14:creationId xmlns:p14="http://schemas.microsoft.com/office/powerpoint/2010/main" val="233371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4363B0FE-2A17-DA53-88B3-AA7F093891E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DCD883-A1A7-B905-7839-7E341AA5C532}"/>
              </a:ext>
            </a:extLst>
          </p:cNvPr>
          <p:cNvSpPr txBox="1"/>
          <p:nvPr/>
        </p:nvSpPr>
        <p:spPr>
          <a:xfrm>
            <a:off x="528267" y="318052"/>
            <a:ext cx="4908716" cy="461665"/>
          </a:xfrm>
          <a:prstGeom prst="rect">
            <a:avLst/>
          </a:prstGeom>
          <a:noFill/>
        </p:spPr>
        <p:txBody>
          <a:bodyPr wrap="none" rtlCol="0">
            <a:spAutoFit/>
          </a:bodyPr>
          <a:lstStyle/>
          <a:p>
            <a:r>
              <a:rPr lang="en-US" sz="2400" dirty="0">
                <a:latin typeface="Work Sans" pitchFamily="2" charset="77"/>
              </a:rPr>
              <a:t>Backprop and gradient descent</a:t>
            </a:r>
          </a:p>
        </p:txBody>
      </p:sp>
      <p:sp>
        <p:nvSpPr>
          <p:cNvPr id="2" name="Oval 1">
            <a:extLst>
              <a:ext uri="{FF2B5EF4-FFF2-40B4-BE49-F238E27FC236}">
                <a16:creationId xmlns:a16="http://schemas.microsoft.com/office/drawing/2014/main" id="{173C21F5-0FAE-B772-5935-D1F1AC5CB157}"/>
              </a:ext>
            </a:extLst>
          </p:cNvPr>
          <p:cNvSpPr/>
          <p:nvPr/>
        </p:nvSpPr>
        <p:spPr>
          <a:xfrm>
            <a:off x="884582" y="3577954"/>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p>
        </p:txBody>
      </p:sp>
      <p:sp>
        <p:nvSpPr>
          <p:cNvPr id="4" name="Oval 3">
            <a:extLst>
              <a:ext uri="{FF2B5EF4-FFF2-40B4-BE49-F238E27FC236}">
                <a16:creationId xmlns:a16="http://schemas.microsoft.com/office/drawing/2014/main" id="{6643F23F-DBF6-F12A-F995-66EB998ED412}"/>
              </a:ext>
            </a:extLst>
          </p:cNvPr>
          <p:cNvSpPr/>
          <p:nvPr/>
        </p:nvSpPr>
        <p:spPr>
          <a:xfrm>
            <a:off x="9438861" y="3577954"/>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𝓁</a:t>
            </a:r>
          </a:p>
        </p:txBody>
      </p:sp>
      <p:cxnSp>
        <p:nvCxnSpPr>
          <p:cNvPr id="7" name="Straight Arrow Connector 6">
            <a:extLst>
              <a:ext uri="{FF2B5EF4-FFF2-40B4-BE49-F238E27FC236}">
                <a16:creationId xmlns:a16="http://schemas.microsoft.com/office/drawing/2014/main" id="{1A6662C4-468C-EF01-20BD-2D32846C16CA}"/>
              </a:ext>
            </a:extLst>
          </p:cNvPr>
          <p:cNvCxnSpPr>
            <a:cxnSpLocks/>
          </p:cNvCxnSpPr>
          <p:nvPr/>
        </p:nvCxnSpPr>
        <p:spPr>
          <a:xfrm flipV="1">
            <a:off x="2176669" y="4223997"/>
            <a:ext cx="1154185" cy="30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0177BF6-59ED-A7DC-F280-3AF1920D69B1}"/>
              </a:ext>
            </a:extLst>
          </p:cNvPr>
          <p:cNvCxnSpPr>
            <a:cxnSpLocks/>
          </p:cNvCxnSpPr>
          <p:nvPr/>
        </p:nvCxnSpPr>
        <p:spPr>
          <a:xfrm flipV="1">
            <a:off x="8292548" y="4223997"/>
            <a:ext cx="1146313" cy="30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0B21C22-C4D5-D989-4242-5A743734F8EF}"/>
              </a:ext>
            </a:extLst>
          </p:cNvPr>
          <p:cNvSpPr/>
          <p:nvPr/>
        </p:nvSpPr>
        <p:spPr>
          <a:xfrm>
            <a:off x="5052840" y="1855813"/>
            <a:ext cx="1292087" cy="129208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r>
              <a:rPr lang="en-US" sz="2800" baseline="-25000" dirty="0">
                <a:solidFill>
                  <a:schemeClr val="tx2"/>
                </a:solidFill>
              </a:rPr>
              <a:t>ω</a:t>
            </a:r>
          </a:p>
        </p:txBody>
      </p:sp>
      <p:sp>
        <p:nvSpPr>
          <p:cNvPr id="5" name="Oval 4">
            <a:extLst>
              <a:ext uri="{FF2B5EF4-FFF2-40B4-BE49-F238E27FC236}">
                <a16:creationId xmlns:a16="http://schemas.microsoft.com/office/drawing/2014/main" id="{2DA0894D-9CBA-F6C5-B86C-AF61CCB50399}"/>
              </a:ext>
            </a:extLst>
          </p:cNvPr>
          <p:cNvSpPr/>
          <p:nvPr/>
        </p:nvSpPr>
        <p:spPr>
          <a:xfrm>
            <a:off x="3907324" y="3841964"/>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1,ω</a:t>
            </a:r>
            <a:r>
              <a:rPr lang="en-US" sz="2000" baseline="-50000" dirty="0">
                <a:solidFill>
                  <a:schemeClr val="tx2"/>
                </a:solidFill>
              </a:rPr>
              <a:t>1</a:t>
            </a:r>
          </a:p>
        </p:txBody>
      </p:sp>
      <p:sp>
        <p:nvSpPr>
          <p:cNvPr id="6" name="Oval 5">
            <a:extLst>
              <a:ext uri="{FF2B5EF4-FFF2-40B4-BE49-F238E27FC236}">
                <a16:creationId xmlns:a16="http://schemas.microsoft.com/office/drawing/2014/main" id="{375B93EB-05FF-6404-85E5-DA0C92F1C0C1}"/>
              </a:ext>
            </a:extLst>
          </p:cNvPr>
          <p:cNvSpPr/>
          <p:nvPr/>
        </p:nvSpPr>
        <p:spPr>
          <a:xfrm>
            <a:off x="5255384" y="3841964"/>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2,ω</a:t>
            </a:r>
            <a:r>
              <a:rPr lang="en-US" sz="2000" baseline="-50000" dirty="0">
                <a:solidFill>
                  <a:schemeClr val="tx2"/>
                </a:solidFill>
              </a:rPr>
              <a:t>2</a:t>
            </a:r>
          </a:p>
        </p:txBody>
      </p:sp>
      <p:sp>
        <p:nvSpPr>
          <p:cNvPr id="15" name="Oval 14">
            <a:extLst>
              <a:ext uri="{FF2B5EF4-FFF2-40B4-BE49-F238E27FC236}">
                <a16:creationId xmlns:a16="http://schemas.microsoft.com/office/drawing/2014/main" id="{F9DD4F2C-76FA-AF47-1EDC-798450B6DEE7}"/>
              </a:ext>
            </a:extLst>
          </p:cNvPr>
          <p:cNvSpPr/>
          <p:nvPr/>
        </p:nvSpPr>
        <p:spPr>
          <a:xfrm>
            <a:off x="6681375" y="3841964"/>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3,ω</a:t>
            </a:r>
            <a:r>
              <a:rPr lang="en-US" sz="2000" baseline="-50000" dirty="0">
                <a:solidFill>
                  <a:schemeClr val="tx2"/>
                </a:solidFill>
              </a:rPr>
              <a:t>3</a:t>
            </a:r>
          </a:p>
        </p:txBody>
      </p:sp>
      <p:cxnSp>
        <p:nvCxnSpPr>
          <p:cNvPr id="17" name="Straight Arrow Connector 16">
            <a:extLst>
              <a:ext uri="{FF2B5EF4-FFF2-40B4-BE49-F238E27FC236}">
                <a16:creationId xmlns:a16="http://schemas.microsoft.com/office/drawing/2014/main" id="{4E4D84FF-D4E1-1EBB-7F68-6579BF816CC5}"/>
              </a:ext>
            </a:extLst>
          </p:cNvPr>
          <p:cNvCxnSpPr>
            <a:cxnSpLocks/>
          </p:cNvCxnSpPr>
          <p:nvPr/>
        </p:nvCxnSpPr>
        <p:spPr>
          <a:xfrm>
            <a:off x="4850296" y="4223997"/>
            <a:ext cx="405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7A31D0D-C348-7E11-6A2E-CDB016F7F5C4}"/>
              </a:ext>
            </a:extLst>
          </p:cNvPr>
          <p:cNvCxnSpPr>
            <a:cxnSpLocks/>
          </p:cNvCxnSpPr>
          <p:nvPr/>
        </p:nvCxnSpPr>
        <p:spPr>
          <a:xfrm>
            <a:off x="6198356" y="4223997"/>
            <a:ext cx="483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233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ADA27756-5C08-E75C-1090-04B94650DDC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7A6C5E-3754-BBFC-F15B-101504EF15C2}"/>
              </a:ext>
            </a:extLst>
          </p:cNvPr>
          <p:cNvSpPr txBox="1"/>
          <p:nvPr/>
        </p:nvSpPr>
        <p:spPr>
          <a:xfrm>
            <a:off x="528267" y="318052"/>
            <a:ext cx="3900427" cy="461665"/>
          </a:xfrm>
          <a:prstGeom prst="rect">
            <a:avLst/>
          </a:prstGeom>
          <a:noFill/>
        </p:spPr>
        <p:txBody>
          <a:bodyPr wrap="none" rtlCol="0">
            <a:spAutoFit/>
          </a:bodyPr>
          <a:lstStyle/>
          <a:p>
            <a:r>
              <a:rPr lang="en-US" sz="2400" dirty="0">
                <a:latin typeface="Work Sans" pitchFamily="2" charset="77"/>
              </a:rPr>
              <a:t>Chain rule and backprop</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9ACAF10-F9F9-745C-89E4-DA5689F9C732}"/>
                  </a:ext>
                </a:extLst>
              </p:cNvPr>
              <p:cNvSpPr txBox="1"/>
              <p:nvPr/>
            </p:nvSpPr>
            <p:spPr>
              <a:xfrm>
                <a:off x="3865694" y="2335696"/>
                <a:ext cx="1907061"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oMath>
                  </m:oMathPara>
                </a14:m>
                <a:endParaRPr lang="en-US" sz="2400" b="0" dirty="0"/>
              </a:p>
            </p:txBody>
          </p:sp>
        </mc:Choice>
        <mc:Fallback xmlns="">
          <p:sp>
            <p:nvSpPr>
              <p:cNvPr id="11" name="TextBox 10">
                <a:extLst>
                  <a:ext uri="{FF2B5EF4-FFF2-40B4-BE49-F238E27FC236}">
                    <a16:creationId xmlns:a16="http://schemas.microsoft.com/office/drawing/2014/main" id="{99ACAF10-F9F9-745C-89E4-DA5689F9C732}"/>
                  </a:ext>
                </a:extLst>
              </p:cNvPr>
              <p:cNvSpPr txBox="1">
                <a:spLocks noRot="1" noChangeAspect="1" noMove="1" noResize="1" noEditPoints="1" noAdjustHandles="1" noChangeArrowheads="1" noChangeShapeType="1" noTextEdit="1"/>
              </p:cNvSpPr>
              <p:nvPr/>
            </p:nvSpPr>
            <p:spPr>
              <a:xfrm>
                <a:off x="3865694" y="2335696"/>
                <a:ext cx="1907061" cy="509178"/>
              </a:xfrm>
              <a:prstGeom prst="rect">
                <a:avLst/>
              </a:prstGeom>
              <a:blipFill>
                <a:blip r:embed="rId3"/>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258D4F-EF69-32EA-6275-9B1C8B456A4F}"/>
                  </a:ext>
                </a:extLst>
              </p:cNvPr>
              <p:cNvSpPr txBox="1"/>
              <p:nvPr/>
            </p:nvSpPr>
            <p:spPr>
              <a:xfrm>
                <a:off x="3278868" y="3712058"/>
                <a:ext cx="3080715"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𝑔</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oMath>
                  </m:oMathPara>
                </a14:m>
                <a:endParaRPr lang="en-US" sz="2400" b="0" dirty="0"/>
              </a:p>
            </p:txBody>
          </p:sp>
        </mc:Choice>
        <mc:Fallback xmlns="">
          <p:sp>
            <p:nvSpPr>
              <p:cNvPr id="12" name="TextBox 11">
                <a:extLst>
                  <a:ext uri="{FF2B5EF4-FFF2-40B4-BE49-F238E27FC236}">
                    <a16:creationId xmlns:a16="http://schemas.microsoft.com/office/drawing/2014/main" id="{04258D4F-EF69-32EA-6275-9B1C8B456A4F}"/>
                  </a:ext>
                </a:extLst>
              </p:cNvPr>
              <p:cNvSpPr txBox="1">
                <a:spLocks noRot="1" noChangeAspect="1" noMove="1" noResize="1" noEditPoints="1" noAdjustHandles="1" noChangeArrowheads="1" noChangeShapeType="1" noTextEdit="1"/>
              </p:cNvSpPr>
              <p:nvPr/>
            </p:nvSpPr>
            <p:spPr>
              <a:xfrm>
                <a:off x="3278868" y="3712058"/>
                <a:ext cx="3080715" cy="509178"/>
              </a:xfrm>
              <a:prstGeom prst="rect">
                <a:avLst/>
              </a:prstGeom>
              <a:blipFill>
                <a:blip r:embed="rId4"/>
                <a:stretch>
                  <a:fillRect b="-12195"/>
                </a:stretch>
              </a:blipFill>
            </p:spPr>
            <p:txBody>
              <a:bodyPr/>
              <a:lstStyle/>
              <a:p>
                <a:r>
                  <a:rPr lang="en-US">
                    <a:noFill/>
                  </a:rPr>
                  <a:t> </a:t>
                </a:r>
              </a:p>
            </p:txBody>
          </p:sp>
        </mc:Fallback>
      </mc:AlternateContent>
    </p:spTree>
    <p:extLst>
      <p:ext uri="{BB962C8B-B14F-4D97-AF65-F5344CB8AC3E}">
        <p14:creationId xmlns:p14="http://schemas.microsoft.com/office/powerpoint/2010/main" val="1606579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B3FCBB70-9449-37B0-E93C-8AFF8728E2A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DF493A-E5E5-F4FF-699F-1E184298F173}"/>
              </a:ext>
            </a:extLst>
          </p:cNvPr>
          <p:cNvSpPr txBox="1"/>
          <p:nvPr/>
        </p:nvSpPr>
        <p:spPr>
          <a:xfrm>
            <a:off x="528267" y="318052"/>
            <a:ext cx="3900427" cy="461665"/>
          </a:xfrm>
          <a:prstGeom prst="rect">
            <a:avLst/>
          </a:prstGeom>
          <a:noFill/>
        </p:spPr>
        <p:txBody>
          <a:bodyPr wrap="none" rtlCol="0">
            <a:spAutoFit/>
          </a:bodyPr>
          <a:lstStyle/>
          <a:p>
            <a:r>
              <a:rPr lang="en-US" sz="2400" dirty="0">
                <a:latin typeface="Work Sans" pitchFamily="2" charset="77"/>
              </a:rPr>
              <a:t>Chain rule and backprop</a:t>
            </a:r>
          </a:p>
        </p:txBody>
      </p:sp>
      <p:sp>
        <p:nvSpPr>
          <p:cNvPr id="2" name="Oval 1">
            <a:extLst>
              <a:ext uri="{FF2B5EF4-FFF2-40B4-BE49-F238E27FC236}">
                <a16:creationId xmlns:a16="http://schemas.microsoft.com/office/drawing/2014/main" id="{FBA2E12B-951D-3031-1EFE-9F42BC297BA0}"/>
              </a:ext>
            </a:extLst>
          </p:cNvPr>
          <p:cNvSpPr/>
          <p:nvPr/>
        </p:nvSpPr>
        <p:spPr>
          <a:xfrm>
            <a:off x="884582" y="2902095"/>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p>
        </p:txBody>
      </p:sp>
      <p:sp>
        <p:nvSpPr>
          <p:cNvPr id="4" name="Oval 3">
            <a:extLst>
              <a:ext uri="{FF2B5EF4-FFF2-40B4-BE49-F238E27FC236}">
                <a16:creationId xmlns:a16="http://schemas.microsoft.com/office/drawing/2014/main" id="{E0118A52-ACD6-58CD-1277-73AA7B300E64}"/>
              </a:ext>
            </a:extLst>
          </p:cNvPr>
          <p:cNvSpPr/>
          <p:nvPr/>
        </p:nvSpPr>
        <p:spPr>
          <a:xfrm>
            <a:off x="9438861" y="2902095"/>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𝓁</a:t>
            </a:r>
          </a:p>
        </p:txBody>
      </p:sp>
      <p:cxnSp>
        <p:nvCxnSpPr>
          <p:cNvPr id="7" name="Straight Arrow Connector 6">
            <a:extLst>
              <a:ext uri="{FF2B5EF4-FFF2-40B4-BE49-F238E27FC236}">
                <a16:creationId xmlns:a16="http://schemas.microsoft.com/office/drawing/2014/main" id="{D7CF93CE-D5B0-24F5-184F-3BFC000F4992}"/>
              </a:ext>
            </a:extLst>
          </p:cNvPr>
          <p:cNvCxnSpPr>
            <a:cxnSpLocks/>
          </p:cNvCxnSpPr>
          <p:nvPr/>
        </p:nvCxnSpPr>
        <p:spPr>
          <a:xfrm flipV="1">
            <a:off x="2176669" y="3548138"/>
            <a:ext cx="1154185" cy="30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BDFE724-805C-9C52-D723-F20DD7ACFD1E}"/>
              </a:ext>
            </a:extLst>
          </p:cNvPr>
          <p:cNvCxnSpPr>
            <a:cxnSpLocks/>
          </p:cNvCxnSpPr>
          <p:nvPr/>
        </p:nvCxnSpPr>
        <p:spPr>
          <a:xfrm flipV="1">
            <a:off x="8292548" y="3548138"/>
            <a:ext cx="1146313" cy="30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84746C8-11A9-EBA8-C274-6879FFCDEAF5}"/>
              </a:ext>
            </a:extLst>
          </p:cNvPr>
          <p:cNvSpPr/>
          <p:nvPr/>
        </p:nvSpPr>
        <p:spPr>
          <a:xfrm>
            <a:off x="5052840" y="1179954"/>
            <a:ext cx="1292087" cy="129208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r>
              <a:rPr lang="en-US" sz="2800" baseline="-25000" dirty="0">
                <a:solidFill>
                  <a:schemeClr val="tx2"/>
                </a:solidFill>
              </a:rPr>
              <a:t>ω</a:t>
            </a:r>
          </a:p>
        </p:txBody>
      </p:sp>
      <p:sp>
        <p:nvSpPr>
          <p:cNvPr id="5" name="Oval 4">
            <a:extLst>
              <a:ext uri="{FF2B5EF4-FFF2-40B4-BE49-F238E27FC236}">
                <a16:creationId xmlns:a16="http://schemas.microsoft.com/office/drawing/2014/main" id="{4D063FB7-5F79-6B69-8B33-43BFA70E4205}"/>
              </a:ext>
            </a:extLst>
          </p:cNvPr>
          <p:cNvSpPr/>
          <p:nvPr/>
        </p:nvSpPr>
        <p:spPr>
          <a:xfrm>
            <a:off x="3907324"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1,ω</a:t>
            </a:r>
            <a:r>
              <a:rPr lang="en-US" sz="2000" baseline="-50000" dirty="0">
                <a:solidFill>
                  <a:schemeClr val="tx2"/>
                </a:solidFill>
              </a:rPr>
              <a:t>1</a:t>
            </a:r>
          </a:p>
        </p:txBody>
      </p:sp>
      <p:sp>
        <p:nvSpPr>
          <p:cNvPr id="6" name="Oval 5">
            <a:extLst>
              <a:ext uri="{FF2B5EF4-FFF2-40B4-BE49-F238E27FC236}">
                <a16:creationId xmlns:a16="http://schemas.microsoft.com/office/drawing/2014/main" id="{0873E776-3B1C-87CF-CC06-BF8326949FA8}"/>
              </a:ext>
            </a:extLst>
          </p:cNvPr>
          <p:cNvSpPr/>
          <p:nvPr/>
        </p:nvSpPr>
        <p:spPr>
          <a:xfrm>
            <a:off x="5255384"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2,ω</a:t>
            </a:r>
            <a:r>
              <a:rPr lang="en-US" sz="2000" baseline="-50000" dirty="0">
                <a:solidFill>
                  <a:schemeClr val="tx2"/>
                </a:solidFill>
              </a:rPr>
              <a:t>2</a:t>
            </a:r>
          </a:p>
        </p:txBody>
      </p:sp>
      <p:sp>
        <p:nvSpPr>
          <p:cNvPr id="15" name="Oval 14">
            <a:extLst>
              <a:ext uri="{FF2B5EF4-FFF2-40B4-BE49-F238E27FC236}">
                <a16:creationId xmlns:a16="http://schemas.microsoft.com/office/drawing/2014/main" id="{93A26116-81A7-D406-0171-6C9A1AE5B692}"/>
              </a:ext>
            </a:extLst>
          </p:cNvPr>
          <p:cNvSpPr/>
          <p:nvPr/>
        </p:nvSpPr>
        <p:spPr>
          <a:xfrm>
            <a:off x="6681375"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3,ω</a:t>
            </a:r>
            <a:r>
              <a:rPr lang="en-US" sz="2000" baseline="-50000" dirty="0">
                <a:solidFill>
                  <a:schemeClr val="tx2"/>
                </a:solidFill>
              </a:rPr>
              <a:t>3</a:t>
            </a:r>
          </a:p>
        </p:txBody>
      </p:sp>
      <p:cxnSp>
        <p:nvCxnSpPr>
          <p:cNvPr id="17" name="Straight Arrow Connector 16">
            <a:extLst>
              <a:ext uri="{FF2B5EF4-FFF2-40B4-BE49-F238E27FC236}">
                <a16:creationId xmlns:a16="http://schemas.microsoft.com/office/drawing/2014/main" id="{215F09D8-81C4-A3F4-E36B-3CFD9D485895}"/>
              </a:ext>
            </a:extLst>
          </p:cNvPr>
          <p:cNvCxnSpPr>
            <a:cxnSpLocks/>
          </p:cNvCxnSpPr>
          <p:nvPr/>
        </p:nvCxnSpPr>
        <p:spPr>
          <a:xfrm>
            <a:off x="4850296" y="3548138"/>
            <a:ext cx="405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7FDBEF2-69B9-988C-D4A4-05ADEC2681C9}"/>
              </a:ext>
            </a:extLst>
          </p:cNvPr>
          <p:cNvCxnSpPr>
            <a:cxnSpLocks/>
          </p:cNvCxnSpPr>
          <p:nvPr/>
        </p:nvCxnSpPr>
        <p:spPr>
          <a:xfrm>
            <a:off x="6198356" y="3548138"/>
            <a:ext cx="483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50E878-A3D5-5E0B-D17E-22192615CC54}"/>
                  </a:ext>
                </a:extLst>
              </p:cNvPr>
              <p:cNvSpPr txBox="1"/>
              <p:nvPr/>
            </p:nvSpPr>
            <p:spPr>
              <a:xfrm>
                <a:off x="3830329" y="4624236"/>
                <a:ext cx="4061343" cy="902106"/>
              </a:xfrm>
              <a:prstGeom prst="rect">
                <a:avLst/>
              </a:prstGeom>
              <a:noFill/>
            </p:spPr>
            <p:txBody>
              <a:bodyPr wrap="square" lIns="0" tIns="0" rIns="0" bIns="0" rtlCol="0">
                <a:spAutoFit/>
              </a:bodyPr>
              <a:lstStyle/>
              <a:p>
                <a14:m>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m:t>
                        </m:r>
                        <m:r>
                          <a:rPr lang="en-US" sz="3600" b="0" i="1" smtClean="0">
                            <a:latin typeface="Cambria Math" panose="02040503050406030204" pitchFamily="18" charset="0"/>
                          </a:rPr>
                          <m:t>𝓁</m:t>
                        </m:r>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𝜕𝜔</m:t>
                            </m:r>
                          </m:e>
                          <m:sub>
                            <m:r>
                              <a:rPr lang="en-US" sz="3600" b="0" i="1" smtClean="0">
                                <a:latin typeface="Cambria Math" panose="02040503050406030204" pitchFamily="18" charset="0"/>
                              </a:rPr>
                              <m:t>1</m:t>
                            </m:r>
                          </m:sub>
                        </m:sSub>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𝓁</m:t>
                        </m:r>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𝑓</m:t>
                            </m:r>
                          </m:e>
                          <m:sub>
                            <m:r>
                              <a:rPr lang="en-US" sz="3600" b="0" i="1" smtClean="0">
                                <a:latin typeface="Cambria Math" panose="02040503050406030204" pitchFamily="18" charset="0"/>
                              </a:rPr>
                              <m:t>3</m:t>
                            </m:r>
                          </m:sub>
                        </m:sSub>
                      </m:den>
                    </m:f>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3</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den>
                    </m:f>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𝑓</m:t>
                            </m:r>
                          </m:e>
                          <m:sub>
                            <m:r>
                              <a:rPr lang="en-US" sz="3600" i="1">
                                <a:latin typeface="Cambria Math" panose="02040503050406030204" pitchFamily="18" charset="0"/>
                              </a:rPr>
                              <m:t>1</m:t>
                            </m:r>
                          </m:sub>
                        </m:sSub>
                      </m:den>
                    </m:f>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r>
                              <a:rPr lang="en-US" sz="3600" b="0" i="1" smtClean="0">
                                <a:latin typeface="Cambria Math" panose="02040503050406030204" pitchFamily="18" charset="0"/>
                              </a:rPr>
                              <m:t>1</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𝜔</m:t>
                            </m:r>
                          </m:e>
                          <m:sub>
                            <m:r>
                              <a:rPr lang="en-US" sz="3600" i="1">
                                <a:latin typeface="Cambria Math" panose="02040503050406030204" pitchFamily="18" charset="0"/>
                              </a:rPr>
                              <m:t>1</m:t>
                            </m:r>
                          </m:sub>
                        </m:sSub>
                      </m:den>
                    </m:f>
                  </m:oMath>
                </a14:m>
                <a:endParaRPr lang="en-US" sz="3600" dirty="0"/>
              </a:p>
            </p:txBody>
          </p:sp>
        </mc:Choice>
        <mc:Fallback xmlns="">
          <p:sp>
            <p:nvSpPr>
              <p:cNvPr id="11" name="TextBox 10">
                <a:extLst>
                  <a:ext uri="{FF2B5EF4-FFF2-40B4-BE49-F238E27FC236}">
                    <a16:creationId xmlns:a16="http://schemas.microsoft.com/office/drawing/2014/main" id="{9550E878-A3D5-5E0B-D17E-22192615CC54}"/>
                  </a:ext>
                </a:extLst>
              </p:cNvPr>
              <p:cNvSpPr txBox="1">
                <a:spLocks noRot="1" noChangeAspect="1" noMove="1" noResize="1" noEditPoints="1" noAdjustHandles="1" noChangeArrowheads="1" noChangeShapeType="1" noTextEdit="1"/>
              </p:cNvSpPr>
              <p:nvPr/>
            </p:nvSpPr>
            <p:spPr>
              <a:xfrm>
                <a:off x="3830329" y="4624236"/>
                <a:ext cx="4061343" cy="902106"/>
              </a:xfrm>
              <a:prstGeom prst="rect">
                <a:avLst/>
              </a:prstGeom>
              <a:blipFill>
                <a:blip r:embed="rId3"/>
                <a:stretch>
                  <a:fillRect l="-3115" t="-1389" b="-12500"/>
                </a:stretch>
              </a:blipFill>
            </p:spPr>
            <p:txBody>
              <a:bodyPr/>
              <a:lstStyle/>
              <a:p>
                <a:r>
                  <a:rPr lang="en-US">
                    <a:noFill/>
                  </a:rPr>
                  <a:t> </a:t>
                </a:r>
              </a:p>
            </p:txBody>
          </p:sp>
        </mc:Fallback>
      </mc:AlternateContent>
    </p:spTree>
    <p:extLst>
      <p:ext uri="{BB962C8B-B14F-4D97-AF65-F5344CB8AC3E}">
        <p14:creationId xmlns:p14="http://schemas.microsoft.com/office/powerpoint/2010/main" val="4169765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5BE490F6-6DBF-C3B7-1A72-0B1872E630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468C54-0104-363D-174E-CDB429C88130}"/>
              </a:ext>
            </a:extLst>
          </p:cNvPr>
          <p:cNvSpPr txBox="1"/>
          <p:nvPr/>
        </p:nvSpPr>
        <p:spPr>
          <a:xfrm>
            <a:off x="528267" y="318052"/>
            <a:ext cx="3900427" cy="461665"/>
          </a:xfrm>
          <a:prstGeom prst="rect">
            <a:avLst/>
          </a:prstGeom>
          <a:noFill/>
        </p:spPr>
        <p:txBody>
          <a:bodyPr wrap="none" rtlCol="0">
            <a:spAutoFit/>
          </a:bodyPr>
          <a:lstStyle/>
          <a:p>
            <a:r>
              <a:rPr lang="en-US" sz="2400" dirty="0">
                <a:latin typeface="Work Sans" pitchFamily="2" charset="77"/>
              </a:rPr>
              <a:t>Chain rule and backprop</a:t>
            </a:r>
          </a:p>
        </p:txBody>
      </p:sp>
      <p:sp>
        <p:nvSpPr>
          <p:cNvPr id="2" name="Oval 1">
            <a:extLst>
              <a:ext uri="{FF2B5EF4-FFF2-40B4-BE49-F238E27FC236}">
                <a16:creationId xmlns:a16="http://schemas.microsoft.com/office/drawing/2014/main" id="{F6C2BAD1-5B4C-C354-A122-25317345CEF8}"/>
              </a:ext>
            </a:extLst>
          </p:cNvPr>
          <p:cNvSpPr/>
          <p:nvPr/>
        </p:nvSpPr>
        <p:spPr>
          <a:xfrm>
            <a:off x="884582" y="2902095"/>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p>
        </p:txBody>
      </p:sp>
      <p:sp>
        <p:nvSpPr>
          <p:cNvPr id="4" name="Oval 3">
            <a:extLst>
              <a:ext uri="{FF2B5EF4-FFF2-40B4-BE49-F238E27FC236}">
                <a16:creationId xmlns:a16="http://schemas.microsoft.com/office/drawing/2014/main" id="{B6D56CA2-557C-6975-8F5F-D5135FED061B}"/>
              </a:ext>
            </a:extLst>
          </p:cNvPr>
          <p:cNvSpPr/>
          <p:nvPr/>
        </p:nvSpPr>
        <p:spPr>
          <a:xfrm>
            <a:off x="9438861" y="2902095"/>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𝓁</a:t>
            </a:r>
          </a:p>
        </p:txBody>
      </p:sp>
      <p:cxnSp>
        <p:nvCxnSpPr>
          <p:cNvPr id="7" name="Straight Arrow Connector 6">
            <a:extLst>
              <a:ext uri="{FF2B5EF4-FFF2-40B4-BE49-F238E27FC236}">
                <a16:creationId xmlns:a16="http://schemas.microsoft.com/office/drawing/2014/main" id="{0BA39791-7927-1063-50B1-956BB2A3CEAF}"/>
              </a:ext>
            </a:extLst>
          </p:cNvPr>
          <p:cNvCxnSpPr>
            <a:cxnSpLocks/>
          </p:cNvCxnSpPr>
          <p:nvPr/>
        </p:nvCxnSpPr>
        <p:spPr>
          <a:xfrm flipV="1">
            <a:off x="2176669" y="3548138"/>
            <a:ext cx="1154185" cy="30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B4D7D2E-6AB9-36E8-3603-E689EB5FC323}"/>
              </a:ext>
            </a:extLst>
          </p:cNvPr>
          <p:cNvCxnSpPr>
            <a:cxnSpLocks/>
          </p:cNvCxnSpPr>
          <p:nvPr/>
        </p:nvCxnSpPr>
        <p:spPr>
          <a:xfrm flipV="1">
            <a:off x="8292548" y="3548138"/>
            <a:ext cx="1146313" cy="30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70A0FB6-F72F-7435-20E9-8ECAE500148B}"/>
              </a:ext>
            </a:extLst>
          </p:cNvPr>
          <p:cNvSpPr/>
          <p:nvPr/>
        </p:nvSpPr>
        <p:spPr>
          <a:xfrm>
            <a:off x="5052840" y="1179954"/>
            <a:ext cx="1292087" cy="129208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r>
              <a:rPr lang="en-US" sz="2800" baseline="-25000" dirty="0">
                <a:solidFill>
                  <a:schemeClr val="tx2"/>
                </a:solidFill>
              </a:rPr>
              <a:t>ω</a:t>
            </a:r>
          </a:p>
        </p:txBody>
      </p:sp>
      <p:sp>
        <p:nvSpPr>
          <p:cNvPr id="5" name="Oval 4">
            <a:extLst>
              <a:ext uri="{FF2B5EF4-FFF2-40B4-BE49-F238E27FC236}">
                <a16:creationId xmlns:a16="http://schemas.microsoft.com/office/drawing/2014/main" id="{726F6FC4-18ED-BCEB-E279-17165A5622CA}"/>
              </a:ext>
            </a:extLst>
          </p:cNvPr>
          <p:cNvSpPr/>
          <p:nvPr/>
        </p:nvSpPr>
        <p:spPr>
          <a:xfrm>
            <a:off x="3907324"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1,ω</a:t>
            </a:r>
            <a:r>
              <a:rPr lang="en-US" sz="2000" baseline="-50000" dirty="0">
                <a:solidFill>
                  <a:schemeClr val="tx2"/>
                </a:solidFill>
              </a:rPr>
              <a:t>1</a:t>
            </a:r>
          </a:p>
        </p:txBody>
      </p:sp>
      <p:sp>
        <p:nvSpPr>
          <p:cNvPr id="6" name="Oval 5">
            <a:extLst>
              <a:ext uri="{FF2B5EF4-FFF2-40B4-BE49-F238E27FC236}">
                <a16:creationId xmlns:a16="http://schemas.microsoft.com/office/drawing/2014/main" id="{0E666997-41E5-462A-160E-B2338621E260}"/>
              </a:ext>
            </a:extLst>
          </p:cNvPr>
          <p:cNvSpPr/>
          <p:nvPr/>
        </p:nvSpPr>
        <p:spPr>
          <a:xfrm>
            <a:off x="5255384"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2,ω</a:t>
            </a:r>
            <a:r>
              <a:rPr lang="en-US" sz="2000" baseline="-50000" dirty="0">
                <a:solidFill>
                  <a:schemeClr val="tx2"/>
                </a:solidFill>
              </a:rPr>
              <a:t>2</a:t>
            </a:r>
          </a:p>
        </p:txBody>
      </p:sp>
      <p:sp>
        <p:nvSpPr>
          <p:cNvPr id="15" name="Oval 14">
            <a:extLst>
              <a:ext uri="{FF2B5EF4-FFF2-40B4-BE49-F238E27FC236}">
                <a16:creationId xmlns:a16="http://schemas.microsoft.com/office/drawing/2014/main" id="{F2631A8B-47D2-056B-ADC2-218A0711AAC6}"/>
              </a:ext>
            </a:extLst>
          </p:cNvPr>
          <p:cNvSpPr/>
          <p:nvPr/>
        </p:nvSpPr>
        <p:spPr>
          <a:xfrm>
            <a:off x="6681375"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3,ω</a:t>
            </a:r>
            <a:r>
              <a:rPr lang="en-US" sz="2000" baseline="-50000" dirty="0">
                <a:solidFill>
                  <a:schemeClr val="tx2"/>
                </a:solidFill>
              </a:rPr>
              <a:t>3</a:t>
            </a:r>
          </a:p>
        </p:txBody>
      </p:sp>
      <p:cxnSp>
        <p:nvCxnSpPr>
          <p:cNvPr id="17" name="Straight Arrow Connector 16">
            <a:extLst>
              <a:ext uri="{FF2B5EF4-FFF2-40B4-BE49-F238E27FC236}">
                <a16:creationId xmlns:a16="http://schemas.microsoft.com/office/drawing/2014/main" id="{060932D2-AFD4-5A9B-90E9-99D8AE7656AD}"/>
              </a:ext>
            </a:extLst>
          </p:cNvPr>
          <p:cNvCxnSpPr>
            <a:cxnSpLocks/>
          </p:cNvCxnSpPr>
          <p:nvPr/>
        </p:nvCxnSpPr>
        <p:spPr>
          <a:xfrm>
            <a:off x="4850296" y="3548138"/>
            <a:ext cx="405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1C6663-C065-6750-092A-025A7C1C4221}"/>
              </a:ext>
            </a:extLst>
          </p:cNvPr>
          <p:cNvCxnSpPr>
            <a:cxnSpLocks/>
          </p:cNvCxnSpPr>
          <p:nvPr/>
        </p:nvCxnSpPr>
        <p:spPr>
          <a:xfrm>
            <a:off x="6198356" y="3548138"/>
            <a:ext cx="483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6B25B8-BF46-C4DA-13B1-3AE0D3EDB40C}"/>
                  </a:ext>
                </a:extLst>
              </p:cNvPr>
              <p:cNvSpPr txBox="1"/>
              <p:nvPr/>
            </p:nvSpPr>
            <p:spPr>
              <a:xfrm>
                <a:off x="3830329" y="4624236"/>
                <a:ext cx="4061343" cy="902106"/>
              </a:xfrm>
              <a:prstGeom prst="rect">
                <a:avLst/>
              </a:prstGeom>
              <a:noFill/>
            </p:spPr>
            <p:txBody>
              <a:bodyPr wrap="square" lIns="0" tIns="0" rIns="0" bIns="0" rtlCol="0">
                <a:spAutoFit/>
              </a:bodyPr>
              <a:lstStyle/>
              <a:p>
                <a14:m>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m:t>
                        </m:r>
                        <m:r>
                          <a:rPr lang="en-US" sz="3600" b="0" i="1" smtClean="0">
                            <a:latin typeface="Cambria Math" panose="02040503050406030204" pitchFamily="18" charset="0"/>
                          </a:rPr>
                          <m:t>𝓁</m:t>
                        </m:r>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𝜕𝜔</m:t>
                            </m:r>
                          </m:e>
                          <m:sub>
                            <m:r>
                              <a:rPr lang="en-US" sz="3600" b="0" i="1" smtClean="0">
                                <a:latin typeface="Cambria Math" panose="02040503050406030204" pitchFamily="18" charset="0"/>
                              </a:rPr>
                              <m:t>1</m:t>
                            </m:r>
                          </m:sub>
                        </m:sSub>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𝓁</m:t>
                        </m:r>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𝑓</m:t>
                            </m:r>
                          </m:e>
                          <m:sub>
                            <m:r>
                              <a:rPr lang="en-US" sz="3600" b="0" i="1" smtClean="0">
                                <a:latin typeface="Cambria Math" panose="02040503050406030204" pitchFamily="18" charset="0"/>
                              </a:rPr>
                              <m:t>3</m:t>
                            </m:r>
                          </m:sub>
                        </m:sSub>
                      </m:den>
                    </m:f>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3</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den>
                    </m:f>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𝑓</m:t>
                            </m:r>
                          </m:e>
                          <m:sub>
                            <m:r>
                              <a:rPr lang="en-US" sz="3600" i="1">
                                <a:latin typeface="Cambria Math" panose="02040503050406030204" pitchFamily="18" charset="0"/>
                              </a:rPr>
                              <m:t>1</m:t>
                            </m:r>
                          </m:sub>
                        </m:sSub>
                      </m:den>
                    </m:f>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r>
                              <a:rPr lang="en-US" sz="3600" b="0" i="1" smtClean="0">
                                <a:latin typeface="Cambria Math" panose="02040503050406030204" pitchFamily="18" charset="0"/>
                              </a:rPr>
                              <m:t>1</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𝜔</m:t>
                            </m:r>
                          </m:e>
                          <m:sub>
                            <m:r>
                              <a:rPr lang="en-US" sz="3600" i="1">
                                <a:latin typeface="Cambria Math" panose="02040503050406030204" pitchFamily="18" charset="0"/>
                              </a:rPr>
                              <m:t>1</m:t>
                            </m:r>
                          </m:sub>
                        </m:sSub>
                      </m:den>
                    </m:f>
                  </m:oMath>
                </a14:m>
                <a:endParaRPr lang="en-US" sz="3600" dirty="0"/>
              </a:p>
            </p:txBody>
          </p:sp>
        </mc:Choice>
        <mc:Fallback xmlns="">
          <p:sp>
            <p:nvSpPr>
              <p:cNvPr id="11" name="TextBox 10">
                <a:extLst>
                  <a:ext uri="{FF2B5EF4-FFF2-40B4-BE49-F238E27FC236}">
                    <a16:creationId xmlns:a16="http://schemas.microsoft.com/office/drawing/2014/main" id="{BA6B25B8-BF46-C4DA-13B1-3AE0D3EDB40C}"/>
                  </a:ext>
                </a:extLst>
              </p:cNvPr>
              <p:cNvSpPr txBox="1">
                <a:spLocks noRot="1" noChangeAspect="1" noMove="1" noResize="1" noEditPoints="1" noAdjustHandles="1" noChangeArrowheads="1" noChangeShapeType="1" noTextEdit="1"/>
              </p:cNvSpPr>
              <p:nvPr/>
            </p:nvSpPr>
            <p:spPr>
              <a:xfrm>
                <a:off x="3830329" y="4624236"/>
                <a:ext cx="4061343" cy="902106"/>
              </a:xfrm>
              <a:prstGeom prst="rect">
                <a:avLst/>
              </a:prstGeom>
              <a:blipFill>
                <a:blip r:embed="rId3"/>
                <a:stretch>
                  <a:fillRect l="-3115" t="-1389"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E7BF97-B6F3-6B2E-2E0F-02E89E987D04}"/>
                  </a:ext>
                </a:extLst>
              </p:cNvPr>
              <p:cNvSpPr txBox="1"/>
              <p:nvPr/>
            </p:nvSpPr>
            <p:spPr>
              <a:xfrm>
                <a:off x="3790573" y="5769353"/>
                <a:ext cx="4061343" cy="882870"/>
              </a:xfrm>
              <a:prstGeom prst="rect">
                <a:avLst/>
              </a:prstGeom>
              <a:noFill/>
            </p:spPr>
            <p:txBody>
              <a:bodyPr wrap="square" lIns="0" tIns="0" rIns="0" bIns="0" rtlCol="0">
                <a:spAutoFit/>
              </a:bodyPr>
              <a:lstStyle/>
              <a:p>
                <a14:m>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m:t>
                        </m:r>
                        <m:r>
                          <a:rPr lang="en-US" sz="3600" b="0" i="1" smtClean="0">
                            <a:latin typeface="Cambria Math" panose="02040503050406030204" pitchFamily="18" charset="0"/>
                          </a:rPr>
                          <m:t>𝓁</m:t>
                        </m:r>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𝜕𝜔</m:t>
                            </m:r>
                          </m:e>
                          <m:sub>
                            <m:r>
                              <a:rPr lang="en-US" sz="3600" b="0" i="1" smtClean="0">
                                <a:latin typeface="Cambria Math" panose="02040503050406030204" pitchFamily="18" charset="0"/>
                              </a:rPr>
                              <m:t>2</m:t>
                            </m:r>
                          </m:sub>
                        </m:sSub>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𝓁</m:t>
                        </m:r>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𝑓</m:t>
                            </m:r>
                          </m:e>
                          <m:sub>
                            <m:r>
                              <a:rPr lang="en-US" sz="3600" b="0" i="1" smtClean="0">
                                <a:latin typeface="Cambria Math" panose="02040503050406030204" pitchFamily="18" charset="0"/>
                              </a:rPr>
                              <m:t>3</m:t>
                            </m:r>
                          </m:sub>
                        </m:sSub>
                      </m:den>
                    </m:f>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3</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den>
                    </m:f>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𝜔</m:t>
                            </m:r>
                          </m:e>
                          <m:sub>
                            <m:r>
                              <a:rPr lang="en-US" sz="3600" b="0" i="1" smtClean="0">
                                <a:latin typeface="Cambria Math" panose="02040503050406030204" pitchFamily="18" charset="0"/>
                              </a:rPr>
                              <m:t>2</m:t>
                            </m:r>
                          </m:sub>
                        </m:sSub>
                      </m:den>
                    </m:f>
                  </m:oMath>
                </a14:m>
                <a:endParaRPr lang="en-US" sz="3600" dirty="0"/>
              </a:p>
            </p:txBody>
          </p:sp>
        </mc:Choice>
        <mc:Fallback xmlns="">
          <p:sp>
            <p:nvSpPr>
              <p:cNvPr id="10" name="TextBox 9">
                <a:extLst>
                  <a:ext uri="{FF2B5EF4-FFF2-40B4-BE49-F238E27FC236}">
                    <a16:creationId xmlns:a16="http://schemas.microsoft.com/office/drawing/2014/main" id="{2FE7BF97-B6F3-6B2E-2E0F-02E89E987D04}"/>
                  </a:ext>
                </a:extLst>
              </p:cNvPr>
              <p:cNvSpPr txBox="1">
                <a:spLocks noRot="1" noChangeAspect="1" noMove="1" noResize="1" noEditPoints="1" noAdjustHandles="1" noChangeArrowheads="1" noChangeShapeType="1" noTextEdit="1"/>
              </p:cNvSpPr>
              <p:nvPr/>
            </p:nvSpPr>
            <p:spPr>
              <a:xfrm>
                <a:off x="3790573" y="5769353"/>
                <a:ext cx="4061343" cy="882870"/>
              </a:xfrm>
              <a:prstGeom prst="rect">
                <a:avLst/>
              </a:prstGeom>
              <a:blipFill>
                <a:blip r:embed="rId4"/>
                <a:stretch>
                  <a:fillRect l="-3115" b="-15714"/>
                </a:stretch>
              </a:blipFill>
            </p:spPr>
            <p:txBody>
              <a:bodyPr/>
              <a:lstStyle/>
              <a:p>
                <a:r>
                  <a:rPr lang="en-US">
                    <a:noFill/>
                  </a:rPr>
                  <a:t> </a:t>
                </a:r>
              </a:p>
            </p:txBody>
          </p:sp>
        </mc:Fallback>
      </mc:AlternateContent>
    </p:spTree>
    <p:extLst>
      <p:ext uri="{BB962C8B-B14F-4D97-AF65-F5344CB8AC3E}">
        <p14:creationId xmlns:p14="http://schemas.microsoft.com/office/powerpoint/2010/main" val="2319330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2F78D44A-2BD0-C149-AC3E-1820BC04A8B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57DDFDC-C1F5-C4AB-F326-3BD01F0A04A4}"/>
              </a:ext>
            </a:extLst>
          </p:cNvPr>
          <p:cNvSpPr txBox="1"/>
          <p:nvPr/>
        </p:nvSpPr>
        <p:spPr>
          <a:xfrm>
            <a:off x="528267" y="318052"/>
            <a:ext cx="3900427" cy="461665"/>
          </a:xfrm>
          <a:prstGeom prst="rect">
            <a:avLst/>
          </a:prstGeom>
          <a:noFill/>
        </p:spPr>
        <p:txBody>
          <a:bodyPr wrap="none" rtlCol="0">
            <a:spAutoFit/>
          </a:bodyPr>
          <a:lstStyle/>
          <a:p>
            <a:r>
              <a:rPr lang="en-US" sz="2400" dirty="0">
                <a:latin typeface="Work Sans" pitchFamily="2" charset="77"/>
              </a:rPr>
              <a:t>Chain rule and backprop</a:t>
            </a:r>
          </a:p>
        </p:txBody>
      </p:sp>
      <p:sp>
        <p:nvSpPr>
          <p:cNvPr id="2" name="Oval 1">
            <a:extLst>
              <a:ext uri="{FF2B5EF4-FFF2-40B4-BE49-F238E27FC236}">
                <a16:creationId xmlns:a16="http://schemas.microsoft.com/office/drawing/2014/main" id="{4A81A850-F10C-2193-1958-F563F0AEC14D}"/>
              </a:ext>
            </a:extLst>
          </p:cNvPr>
          <p:cNvSpPr/>
          <p:nvPr/>
        </p:nvSpPr>
        <p:spPr>
          <a:xfrm>
            <a:off x="884582" y="2902095"/>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p>
        </p:txBody>
      </p:sp>
      <p:sp>
        <p:nvSpPr>
          <p:cNvPr id="4" name="Oval 3">
            <a:extLst>
              <a:ext uri="{FF2B5EF4-FFF2-40B4-BE49-F238E27FC236}">
                <a16:creationId xmlns:a16="http://schemas.microsoft.com/office/drawing/2014/main" id="{2BA5952A-5811-6188-425C-F5505650336E}"/>
              </a:ext>
            </a:extLst>
          </p:cNvPr>
          <p:cNvSpPr/>
          <p:nvPr/>
        </p:nvSpPr>
        <p:spPr>
          <a:xfrm>
            <a:off x="9438861" y="2902095"/>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𝓁</a:t>
            </a:r>
          </a:p>
        </p:txBody>
      </p:sp>
      <p:cxnSp>
        <p:nvCxnSpPr>
          <p:cNvPr id="7" name="Straight Arrow Connector 6">
            <a:extLst>
              <a:ext uri="{FF2B5EF4-FFF2-40B4-BE49-F238E27FC236}">
                <a16:creationId xmlns:a16="http://schemas.microsoft.com/office/drawing/2014/main" id="{B29913FB-1064-E27D-BC48-E1500276AD06}"/>
              </a:ext>
            </a:extLst>
          </p:cNvPr>
          <p:cNvCxnSpPr>
            <a:cxnSpLocks/>
          </p:cNvCxnSpPr>
          <p:nvPr/>
        </p:nvCxnSpPr>
        <p:spPr>
          <a:xfrm flipV="1">
            <a:off x="2176669" y="3548138"/>
            <a:ext cx="1154185" cy="30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AB9B082-1686-F553-B9DE-82789235775B}"/>
              </a:ext>
            </a:extLst>
          </p:cNvPr>
          <p:cNvCxnSpPr>
            <a:cxnSpLocks/>
          </p:cNvCxnSpPr>
          <p:nvPr/>
        </p:nvCxnSpPr>
        <p:spPr>
          <a:xfrm flipV="1">
            <a:off x="8292548" y="3548138"/>
            <a:ext cx="1146313" cy="30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18DA61F-E3AD-5E3F-4DB9-CCF5DE5E17D0}"/>
              </a:ext>
            </a:extLst>
          </p:cNvPr>
          <p:cNvSpPr/>
          <p:nvPr/>
        </p:nvSpPr>
        <p:spPr>
          <a:xfrm>
            <a:off x="5052840" y="1179954"/>
            <a:ext cx="1292087" cy="129208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r>
              <a:rPr lang="en-US" sz="2800" baseline="-25000" dirty="0">
                <a:solidFill>
                  <a:schemeClr val="tx2"/>
                </a:solidFill>
              </a:rPr>
              <a:t>ω</a:t>
            </a:r>
          </a:p>
        </p:txBody>
      </p:sp>
      <p:sp>
        <p:nvSpPr>
          <p:cNvPr id="5" name="Oval 4">
            <a:extLst>
              <a:ext uri="{FF2B5EF4-FFF2-40B4-BE49-F238E27FC236}">
                <a16:creationId xmlns:a16="http://schemas.microsoft.com/office/drawing/2014/main" id="{0AD29C3E-3588-DAF6-ACEA-2E4C1B697043}"/>
              </a:ext>
            </a:extLst>
          </p:cNvPr>
          <p:cNvSpPr/>
          <p:nvPr/>
        </p:nvSpPr>
        <p:spPr>
          <a:xfrm>
            <a:off x="3907324"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1,ω</a:t>
            </a:r>
            <a:r>
              <a:rPr lang="en-US" sz="2000" baseline="-50000" dirty="0">
                <a:solidFill>
                  <a:schemeClr val="tx2"/>
                </a:solidFill>
              </a:rPr>
              <a:t>1</a:t>
            </a:r>
          </a:p>
        </p:txBody>
      </p:sp>
      <p:sp>
        <p:nvSpPr>
          <p:cNvPr id="6" name="Oval 5">
            <a:extLst>
              <a:ext uri="{FF2B5EF4-FFF2-40B4-BE49-F238E27FC236}">
                <a16:creationId xmlns:a16="http://schemas.microsoft.com/office/drawing/2014/main" id="{68732F56-E2F1-ECB5-9EE0-250AA800DD34}"/>
              </a:ext>
            </a:extLst>
          </p:cNvPr>
          <p:cNvSpPr/>
          <p:nvPr/>
        </p:nvSpPr>
        <p:spPr>
          <a:xfrm>
            <a:off x="5255384"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2,ω</a:t>
            </a:r>
            <a:r>
              <a:rPr lang="en-US" sz="2000" baseline="-50000" dirty="0">
                <a:solidFill>
                  <a:schemeClr val="tx2"/>
                </a:solidFill>
              </a:rPr>
              <a:t>2</a:t>
            </a:r>
          </a:p>
        </p:txBody>
      </p:sp>
      <p:sp>
        <p:nvSpPr>
          <p:cNvPr id="15" name="Oval 14">
            <a:extLst>
              <a:ext uri="{FF2B5EF4-FFF2-40B4-BE49-F238E27FC236}">
                <a16:creationId xmlns:a16="http://schemas.microsoft.com/office/drawing/2014/main" id="{F05B3FCB-E827-A36A-286D-B9E307E5AF46}"/>
              </a:ext>
            </a:extLst>
          </p:cNvPr>
          <p:cNvSpPr/>
          <p:nvPr/>
        </p:nvSpPr>
        <p:spPr>
          <a:xfrm>
            <a:off x="6681375"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3,ω</a:t>
            </a:r>
            <a:r>
              <a:rPr lang="en-US" sz="2000" baseline="-50000" dirty="0">
                <a:solidFill>
                  <a:schemeClr val="tx2"/>
                </a:solidFill>
              </a:rPr>
              <a:t>3</a:t>
            </a:r>
          </a:p>
        </p:txBody>
      </p:sp>
      <p:cxnSp>
        <p:nvCxnSpPr>
          <p:cNvPr id="17" name="Straight Arrow Connector 16">
            <a:extLst>
              <a:ext uri="{FF2B5EF4-FFF2-40B4-BE49-F238E27FC236}">
                <a16:creationId xmlns:a16="http://schemas.microsoft.com/office/drawing/2014/main" id="{E66623E6-3705-B8AB-B8EC-0405E60831A9}"/>
              </a:ext>
            </a:extLst>
          </p:cNvPr>
          <p:cNvCxnSpPr>
            <a:cxnSpLocks/>
          </p:cNvCxnSpPr>
          <p:nvPr/>
        </p:nvCxnSpPr>
        <p:spPr>
          <a:xfrm>
            <a:off x="4850296" y="3548138"/>
            <a:ext cx="405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78345A4-AE5D-3210-0123-8534F74F9126}"/>
              </a:ext>
            </a:extLst>
          </p:cNvPr>
          <p:cNvCxnSpPr>
            <a:cxnSpLocks/>
          </p:cNvCxnSpPr>
          <p:nvPr/>
        </p:nvCxnSpPr>
        <p:spPr>
          <a:xfrm>
            <a:off x="6198356" y="3548138"/>
            <a:ext cx="483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EB49AA9-82D2-EB97-81A2-BA69F86F3A0F}"/>
                  </a:ext>
                </a:extLst>
              </p:cNvPr>
              <p:cNvSpPr txBox="1"/>
              <p:nvPr/>
            </p:nvSpPr>
            <p:spPr>
              <a:xfrm>
                <a:off x="3830329" y="4624236"/>
                <a:ext cx="4061343" cy="902106"/>
              </a:xfrm>
              <a:prstGeom prst="rect">
                <a:avLst/>
              </a:prstGeom>
              <a:noFill/>
            </p:spPr>
            <p:txBody>
              <a:bodyPr wrap="square" lIns="0" tIns="0" rIns="0" bIns="0" rtlCol="0">
                <a:spAutoFit/>
              </a:bodyPr>
              <a:lstStyle/>
              <a:p>
                <a14:m>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m:t>
                        </m:r>
                        <m:r>
                          <a:rPr lang="en-US" sz="3600" b="0" i="1" smtClean="0">
                            <a:latin typeface="Cambria Math" panose="02040503050406030204" pitchFamily="18" charset="0"/>
                          </a:rPr>
                          <m:t>𝓁</m:t>
                        </m:r>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𝜕𝜔</m:t>
                            </m:r>
                          </m:e>
                          <m:sub>
                            <m:r>
                              <a:rPr lang="en-US" sz="3600" b="0" i="1" smtClean="0">
                                <a:latin typeface="Cambria Math" panose="02040503050406030204" pitchFamily="18" charset="0"/>
                              </a:rPr>
                              <m:t>1</m:t>
                            </m:r>
                          </m:sub>
                        </m:sSub>
                      </m:den>
                    </m:f>
                    <m:r>
                      <a:rPr lang="en-US" sz="3600" b="0" i="1" smtClean="0">
                        <a:latin typeface="Cambria Math" panose="02040503050406030204" pitchFamily="18" charset="0"/>
                      </a:rPr>
                      <m:t>=</m:t>
                    </m:r>
                    <m:f>
                      <m:fPr>
                        <m:ctrlPr>
                          <a:rPr lang="en-US" sz="3600" i="1" smtClean="0">
                            <a:solidFill>
                              <a:schemeClr val="accent1"/>
                            </a:solidFill>
                            <a:latin typeface="Cambria Math" panose="02040503050406030204" pitchFamily="18" charset="0"/>
                          </a:rPr>
                        </m:ctrlPr>
                      </m:fPr>
                      <m:num>
                        <m:r>
                          <a:rPr lang="en-US" sz="3600" i="1">
                            <a:solidFill>
                              <a:schemeClr val="accent1"/>
                            </a:solidFill>
                            <a:latin typeface="Cambria Math" panose="02040503050406030204" pitchFamily="18" charset="0"/>
                          </a:rPr>
                          <m:t>𝜕</m:t>
                        </m:r>
                        <m:r>
                          <a:rPr lang="en-US" sz="3600" i="1">
                            <a:solidFill>
                              <a:schemeClr val="accent1"/>
                            </a:solidFill>
                            <a:latin typeface="Cambria Math" panose="02040503050406030204" pitchFamily="18" charset="0"/>
                          </a:rPr>
                          <m:t>𝓁</m:t>
                        </m:r>
                      </m:num>
                      <m:den>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m:t>
                            </m:r>
                            <m:r>
                              <a:rPr lang="en-US" sz="3600" b="0" i="1" smtClean="0">
                                <a:solidFill>
                                  <a:schemeClr val="accent1"/>
                                </a:solidFill>
                                <a:latin typeface="Cambria Math" panose="02040503050406030204" pitchFamily="18" charset="0"/>
                              </a:rPr>
                              <m:t>𝑓</m:t>
                            </m:r>
                          </m:e>
                          <m:sub>
                            <m:r>
                              <a:rPr lang="en-US" sz="3600" b="0" i="1" smtClean="0">
                                <a:solidFill>
                                  <a:schemeClr val="accent1"/>
                                </a:solidFill>
                                <a:latin typeface="Cambria Math" panose="02040503050406030204" pitchFamily="18" charset="0"/>
                              </a:rPr>
                              <m:t>3</m:t>
                            </m:r>
                          </m:sub>
                        </m:sSub>
                      </m:den>
                    </m:f>
                  </m:oMath>
                </a14:m>
                <a:r>
                  <a:rPr lang="en-US" sz="3600" dirty="0">
                    <a:solidFill>
                      <a:schemeClr val="accent1"/>
                    </a:solidFill>
                  </a:rPr>
                  <a:t> </a:t>
                </a:r>
                <a14:m>
                  <m:oMath xmlns:m="http://schemas.openxmlformats.org/officeDocument/2006/math">
                    <m:f>
                      <m:fPr>
                        <m:ctrlPr>
                          <a:rPr lang="en-US" sz="3600" i="1">
                            <a:solidFill>
                              <a:schemeClr val="accent1"/>
                            </a:solidFill>
                            <a:latin typeface="Cambria Math" panose="02040503050406030204" pitchFamily="18" charset="0"/>
                          </a:rPr>
                        </m:ctrlPr>
                      </m:fPr>
                      <m:num>
                        <m:r>
                          <a:rPr lang="en-US" sz="3600" i="1">
                            <a:solidFill>
                              <a:schemeClr val="accent1"/>
                            </a:solidFill>
                            <a:latin typeface="Cambria Math" panose="02040503050406030204" pitchFamily="18" charset="0"/>
                          </a:rPr>
                          <m:t>𝜕</m:t>
                        </m:r>
                        <m:sSub>
                          <m:sSubPr>
                            <m:ctrlPr>
                              <a:rPr lang="en-US" sz="360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𝑓</m:t>
                            </m:r>
                          </m:e>
                          <m:sub>
                            <m:r>
                              <a:rPr lang="en-US" sz="3600" b="0" i="1" smtClean="0">
                                <a:solidFill>
                                  <a:schemeClr val="accent1"/>
                                </a:solidFill>
                                <a:latin typeface="Cambria Math" panose="02040503050406030204" pitchFamily="18" charset="0"/>
                              </a:rPr>
                              <m:t>3</m:t>
                            </m:r>
                          </m:sub>
                        </m:sSub>
                      </m:num>
                      <m:den>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m:t>
                            </m:r>
                            <m:r>
                              <a:rPr lang="en-US" sz="3600" b="0" i="1" smtClean="0">
                                <a:solidFill>
                                  <a:schemeClr val="accent1"/>
                                </a:solidFill>
                                <a:latin typeface="Cambria Math" panose="02040503050406030204" pitchFamily="18" charset="0"/>
                              </a:rPr>
                              <m:t>𝑓</m:t>
                            </m:r>
                          </m:e>
                          <m:sub>
                            <m:r>
                              <a:rPr lang="en-US" sz="3600" b="0" i="1" smtClean="0">
                                <a:solidFill>
                                  <a:schemeClr val="accent1"/>
                                </a:solidFill>
                                <a:latin typeface="Cambria Math" panose="02040503050406030204" pitchFamily="18" charset="0"/>
                              </a:rPr>
                              <m:t>2</m:t>
                            </m:r>
                          </m:sub>
                        </m:sSub>
                      </m:den>
                    </m:f>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𝑓</m:t>
                            </m:r>
                          </m:e>
                          <m:sub>
                            <m:r>
                              <a:rPr lang="en-US" sz="3600" i="1">
                                <a:latin typeface="Cambria Math" panose="02040503050406030204" pitchFamily="18" charset="0"/>
                              </a:rPr>
                              <m:t>1</m:t>
                            </m:r>
                          </m:sub>
                        </m:sSub>
                      </m:den>
                    </m:f>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r>
                              <a:rPr lang="en-US" sz="3600" b="0" i="1" smtClean="0">
                                <a:latin typeface="Cambria Math" panose="02040503050406030204" pitchFamily="18" charset="0"/>
                              </a:rPr>
                              <m:t>1</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𝜔</m:t>
                            </m:r>
                          </m:e>
                          <m:sub>
                            <m:r>
                              <a:rPr lang="en-US" sz="3600" i="1">
                                <a:latin typeface="Cambria Math" panose="02040503050406030204" pitchFamily="18" charset="0"/>
                              </a:rPr>
                              <m:t>1</m:t>
                            </m:r>
                          </m:sub>
                        </m:sSub>
                      </m:den>
                    </m:f>
                  </m:oMath>
                </a14:m>
                <a:endParaRPr lang="en-US" sz="3600" dirty="0"/>
              </a:p>
            </p:txBody>
          </p:sp>
        </mc:Choice>
        <mc:Fallback xmlns="">
          <p:sp>
            <p:nvSpPr>
              <p:cNvPr id="11" name="TextBox 10">
                <a:extLst>
                  <a:ext uri="{FF2B5EF4-FFF2-40B4-BE49-F238E27FC236}">
                    <a16:creationId xmlns:a16="http://schemas.microsoft.com/office/drawing/2014/main" id="{AEB49AA9-82D2-EB97-81A2-BA69F86F3A0F}"/>
                  </a:ext>
                </a:extLst>
              </p:cNvPr>
              <p:cNvSpPr txBox="1">
                <a:spLocks noRot="1" noChangeAspect="1" noMove="1" noResize="1" noEditPoints="1" noAdjustHandles="1" noChangeArrowheads="1" noChangeShapeType="1" noTextEdit="1"/>
              </p:cNvSpPr>
              <p:nvPr/>
            </p:nvSpPr>
            <p:spPr>
              <a:xfrm>
                <a:off x="3830329" y="4624236"/>
                <a:ext cx="4061343" cy="902106"/>
              </a:xfrm>
              <a:prstGeom prst="rect">
                <a:avLst/>
              </a:prstGeom>
              <a:blipFill>
                <a:blip r:embed="rId3"/>
                <a:stretch>
                  <a:fillRect l="-3115" t="-1389"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DF6933-751C-EA4C-2035-DBF0C4F3EC24}"/>
                  </a:ext>
                </a:extLst>
              </p:cNvPr>
              <p:cNvSpPr txBox="1"/>
              <p:nvPr/>
            </p:nvSpPr>
            <p:spPr>
              <a:xfrm>
                <a:off x="3790573" y="5769353"/>
                <a:ext cx="4061343" cy="882870"/>
              </a:xfrm>
              <a:prstGeom prst="rect">
                <a:avLst/>
              </a:prstGeom>
              <a:noFill/>
            </p:spPr>
            <p:txBody>
              <a:bodyPr wrap="square" lIns="0" tIns="0" rIns="0" bIns="0" rtlCol="0">
                <a:spAutoFit/>
              </a:bodyPr>
              <a:lstStyle/>
              <a:p>
                <a14:m>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m:t>
                        </m:r>
                        <m:r>
                          <a:rPr lang="en-US" sz="3600" b="0" i="1" smtClean="0">
                            <a:latin typeface="Cambria Math" panose="02040503050406030204" pitchFamily="18" charset="0"/>
                          </a:rPr>
                          <m:t>𝓁</m:t>
                        </m:r>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𝜕𝜔</m:t>
                            </m:r>
                          </m:e>
                          <m:sub>
                            <m:r>
                              <a:rPr lang="en-US" sz="3600" b="0" i="1" smtClean="0">
                                <a:latin typeface="Cambria Math" panose="02040503050406030204" pitchFamily="18" charset="0"/>
                              </a:rPr>
                              <m:t>2</m:t>
                            </m:r>
                          </m:sub>
                        </m:sSub>
                      </m:den>
                    </m:f>
                    <m:r>
                      <a:rPr lang="en-US" sz="3600" b="0" i="1" smtClean="0">
                        <a:latin typeface="Cambria Math" panose="02040503050406030204" pitchFamily="18" charset="0"/>
                      </a:rPr>
                      <m:t>=</m:t>
                    </m:r>
                    <m:f>
                      <m:fPr>
                        <m:ctrlPr>
                          <a:rPr lang="en-US" sz="3600" i="1" smtClean="0">
                            <a:solidFill>
                              <a:schemeClr val="accent1"/>
                            </a:solidFill>
                            <a:latin typeface="Cambria Math" panose="02040503050406030204" pitchFamily="18" charset="0"/>
                          </a:rPr>
                        </m:ctrlPr>
                      </m:fPr>
                      <m:num>
                        <m:r>
                          <a:rPr lang="en-US" sz="3600" i="1">
                            <a:solidFill>
                              <a:schemeClr val="accent1"/>
                            </a:solidFill>
                            <a:latin typeface="Cambria Math" panose="02040503050406030204" pitchFamily="18" charset="0"/>
                          </a:rPr>
                          <m:t>𝜕</m:t>
                        </m:r>
                        <m:r>
                          <a:rPr lang="en-US" sz="3600" i="1">
                            <a:solidFill>
                              <a:schemeClr val="accent1"/>
                            </a:solidFill>
                            <a:latin typeface="Cambria Math" panose="02040503050406030204" pitchFamily="18" charset="0"/>
                          </a:rPr>
                          <m:t>𝓁</m:t>
                        </m:r>
                      </m:num>
                      <m:den>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m:t>
                            </m:r>
                            <m:r>
                              <a:rPr lang="en-US" sz="3600" b="0" i="1" smtClean="0">
                                <a:solidFill>
                                  <a:schemeClr val="accent1"/>
                                </a:solidFill>
                                <a:latin typeface="Cambria Math" panose="02040503050406030204" pitchFamily="18" charset="0"/>
                              </a:rPr>
                              <m:t>𝑓</m:t>
                            </m:r>
                          </m:e>
                          <m:sub>
                            <m:r>
                              <a:rPr lang="en-US" sz="3600" b="0" i="1" smtClean="0">
                                <a:solidFill>
                                  <a:schemeClr val="accent1"/>
                                </a:solidFill>
                                <a:latin typeface="Cambria Math" panose="02040503050406030204" pitchFamily="18" charset="0"/>
                              </a:rPr>
                              <m:t>3</m:t>
                            </m:r>
                          </m:sub>
                        </m:sSub>
                      </m:den>
                    </m:f>
                  </m:oMath>
                </a14:m>
                <a:r>
                  <a:rPr lang="en-US" sz="3600" dirty="0">
                    <a:solidFill>
                      <a:schemeClr val="accent1"/>
                    </a:solidFill>
                  </a:rPr>
                  <a:t> </a:t>
                </a:r>
                <a14:m>
                  <m:oMath xmlns:m="http://schemas.openxmlformats.org/officeDocument/2006/math">
                    <m:f>
                      <m:fPr>
                        <m:ctrlPr>
                          <a:rPr lang="en-US" sz="3600" i="1">
                            <a:solidFill>
                              <a:schemeClr val="accent1"/>
                            </a:solidFill>
                            <a:latin typeface="Cambria Math" panose="02040503050406030204" pitchFamily="18" charset="0"/>
                          </a:rPr>
                        </m:ctrlPr>
                      </m:fPr>
                      <m:num>
                        <m:r>
                          <a:rPr lang="en-US" sz="3600" i="1">
                            <a:solidFill>
                              <a:schemeClr val="accent1"/>
                            </a:solidFill>
                            <a:latin typeface="Cambria Math" panose="02040503050406030204" pitchFamily="18" charset="0"/>
                          </a:rPr>
                          <m:t>𝜕</m:t>
                        </m:r>
                        <m:sSub>
                          <m:sSubPr>
                            <m:ctrlPr>
                              <a:rPr lang="en-US" sz="360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𝑓</m:t>
                            </m:r>
                          </m:e>
                          <m:sub>
                            <m:r>
                              <a:rPr lang="en-US" sz="3600" b="0" i="1" smtClean="0">
                                <a:solidFill>
                                  <a:schemeClr val="accent1"/>
                                </a:solidFill>
                                <a:latin typeface="Cambria Math" panose="02040503050406030204" pitchFamily="18" charset="0"/>
                              </a:rPr>
                              <m:t>3</m:t>
                            </m:r>
                          </m:sub>
                        </m:sSub>
                      </m:num>
                      <m:den>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m:t>
                            </m:r>
                            <m:r>
                              <a:rPr lang="en-US" sz="3600" b="0" i="1" smtClean="0">
                                <a:solidFill>
                                  <a:schemeClr val="accent1"/>
                                </a:solidFill>
                                <a:latin typeface="Cambria Math" panose="02040503050406030204" pitchFamily="18" charset="0"/>
                              </a:rPr>
                              <m:t>𝑓</m:t>
                            </m:r>
                          </m:e>
                          <m:sub>
                            <m:r>
                              <a:rPr lang="en-US" sz="3600" b="0" i="1" smtClean="0">
                                <a:solidFill>
                                  <a:schemeClr val="accent1"/>
                                </a:solidFill>
                                <a:latin typeface="Cambria Math" panose="02040503050406030204" pitchFamily="18" charset="0"/>
                              </a:rPr>
                              <m:t>2</m:t>
                            </m:r>
                          </m:sub>
                        </m:sSub>
                      </m:den>
                    </m:f>
                  </m:oMath>
                </a14:m>
                <a:r>
                  <a:rPr lang="en-US" sz="3600" dirty="0"/>
                  <a:t> </a:t>
                </a:r>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2</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m:t>
                            </m:r>
                            <m:r>
                              <a:rPr lang="en-US" sz="3600" b="0" i="1" smtClean="0">
                                <a:latin typeface="Cambria Math" panose="02040503050406030204" pitchFamily="18" charset="0"/>
                              </a:rPr>
                              <m:t>𝜔</m:t>
                            </m:r>
                          </m:e>
                          <m:sub>
                            <m:r>
                              <a:rPr lang="en-US" sz="3600" b="0" i="1" smtClean="0">
                                <a:latin typeface="Cambria Math" panose="02040503050406030204" pitchFamily="18" charset="0"/>
                              </a:rPr>
                              <m:t>2</m:t>
                            </m:r>
                          </m:sub>
                        </m:sSub>
                      </m:den>
                    </m:f>
                  </m:oMath>
                </a14:m>
                <a:endParaRPr lang="en-US" sz="3600" dirty="0"/>
              </a:p>
            </p:txBody>
          </p:sp>
        </mc:Choice>
        <mc:Fallback xmlns="">
          <p:sp>
            <p:nvSpPr>
              <p:cNvPr id="10" name="TextBox 9">
                <a:extLst>
                  <a:ext uri="{FF2B5EF4-FFF2-40B4-BE49-F238E27FC236}">
                    <a16:creationId xmlns:a16="http://schemas.microsoft.com/office/drawing/2014/main" id="{18DF6933-751C-EA4C-2035-DBF0C4F3EC24}"/>
                  </a:ext>
                </a:extLst>
              </p:cNvPr>
              <p:cNvSpPr txBox="1">
                <a:spLocks noRot="1" noChangeAspect="1" noMove="1" noResize="1" noEditPoints="1" noAdjustHandles="1" noChangeArrowheads="1" noChangeShapeType="1" noTextEdit="1"/>
              </p:cNvSpPr>
              <p:nvPr/>
            </p:nvSpPr>
            <p:spPr>
              <a:xfrm>
                <a:off x="3790573" y="5769353"/>
                <a:ext cx="4061343" cy="882870"/>
              </a:xfrm>
              <a:prstGeom prst="rect">
                <a:avLst/>
              </a:prstGeom>
              <a:blipFill>
                <a:blip r:embed="rId4"/>
                <a:stretch>
                  <a:fillRect l="-3115" b="-15714"/>
                </a:stretch>
              </a:blipFill>
            </p:spPr>
            <p:txBody>
              <a:bodyPr/>
              <a:lstStyle/>
              <a:p>
                <a:r>
                  <a:rPr lang="en-US">
                    <a:noFill/>
                  </a:rPr>
                  <a:t> </a:t>
                </a:r>
              </a:p>
            </p:txBody>
          </p:sp>
        </mc:Fallback>
      </mc:AlternateContent>
    </p:spTree>
    <p:extLst>
      <p:ext uri="{BB962C8B-B14F-4D97-AF65-F5344CB8AC3E}">
        <p14:creationId xmlns:p14="http://schemas.microsoft.com/office/powerpoint/2010/main" val="115195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2"/>
          <p:cNvSpPr txBox="1"/>
          <p:nvPr/>
        </p:nvSpPr>
        <p:spPr>
          <a:xfrm>
            <a:off x="469000" y="281764"/>
            <a:ext cx="11254000" cy="656614"/>
          </a:xfrm>
          <a:prstGeom prst="rect">
            <a:avLst/>
          </a:prstGeom>
          <a:noFill/>
          <a:ln>
            <a:noFill/>
          </a:ln>
        </p:spPr>
        <p:txBody>
          <a:bodyPr spcFirstLastPara="1" wrap="square" lIns="121900" tIns="121900" rIns="121900" bIns="121900" anchor="t" anchorCtr="0">
            <a:spAutoFit/>
          </a:bodyPr>
          <a:lstStyle/>
          <a:p>
            <a:pPr marL="135464">
              <a:buSzPts val="2000"/>
            </a:pPr>
            <a:r>
              <a:rPr lang="fr-CA" sz="2667" b="1" dirty="0" err="1">
                <a:latin typeface="Work Sans Light"/>
                <a:ea typeface="Work Sans Light"/>
                <a:cs typeface="Work Sans Light"/>
                <a:sym typeface="Work Sans Light"/>
              </a:rPr>
              <a:t>What</a:t>
            </a:r>
            <a:r>
              <a:rPr lang="fr-CA" sz="2667" b="1" dirty="0">
                <a:latin typeface="Work Sans Light"/>
                <a:ea typeface="Work Sans Light"/>
                <a:cs typeface="Work Sans Light"/>
                <a:sym typeface="Work Sans Light"/>
              </a:rPr>
              <a:t> </a:t>
            </a:r>
            <a:r>
              <a:rPr lang="fr-CA" sz="2667" b="1" dirty="0" err="1">
                <a:latin typeface="Work Sans Light"/>
                <a:ea typeface="Work Sans Light"/>
                <a:cs typeface="Work Sans Light"/>
                <a:sym typeface="Work Sans Light"/>
              </a:rPr>
              <a:t>you</a:t>
            </a:r>
            <a:r>
              <a:rPr lang="fr-CA" sz="2667" b="1" dirty="0">
                <a:latin typeface="Work Sans Light"/>
                <a:ea typeface="Work Sans Light"/>
                <a:cs typeface="Work Sans Light"/>
                <a:sym typeface="Work Sans Light"/>
              </a:rPr>
              <a:t> </a:t>
            </a:r>
            <a:r>
              <a:rPr lang="fr-CA" sz="2667" b="1" dirty="0" err="1">
                <a:latin typeface="Work Sans Light"/>
                <a:ea typeface="Work Sans Light"/>
                <a:cs typeface="Work Sans Light"/>
                <a:sym typeface="Work Sans Light"/>
              </a:rPr>
              <a:t>will</a:t>
            </a:r>
            <a:r>
              <a:rPr lang="fr-CA" sz="2667" b="1" dirty="0">
                <a:latin typeface="Work Sans Light"/>
                <a:ea typeface="Work Sans Light"/>
                <a:cs typeface="Work Sans Light"/>
                <a:sym typeface="Work Sans Light"/>
              </a:rPr>
              <a:t> </a:t>
            </a:r>
            <a:r>
              <a:rPr lang="fr-CA" sz="2667" b="1" dirty="0" err="1">
                <a:latin typeface="Work Sans Light"/>
                <a:ea typeface="Work Sans Light"/>
                <a:cs typeface="Work Sans Light"/>
                <a:sym typeface="Work Sans Light"/>
              </a:rPr>
              <a:t>learn</a:t>
            </a:r>
            <a:endParaRPr lang="fr-CA" sz="2667" b="1" dirty="0">
              <a:latin typeface="Work Sans Light"/>
              <a:ea typeface="Work Sans Light"/>
              <a:cs typeface="Work Sans Light"/>
              <a:sym typeface="Work Sans Light"/>
            </a:endParaRPr>
          </a:p>
        </p:txBody>
      </p:sp>
      <p:sp>
        <p:nvSpPr>
          <p:cNvPr id="2" name="Google Shape;739;p122">
            <a:extLst>
              <a:ext uri="{FF2B5EF4-FFF2-40B4-BE49-F238E27FC236}">
                <a16:creationId xmlns:a16="http://schemas.microsoft.com/office/drawing/2014/main" id="{818B6CA4-2A6E-2EFE-F437-4D360DDC5F04}"/>
              </a:ext>
            </a:extLst>
          </p:cNvPr>
          <p:cNvSpPr txBox="1"/>
          <p:nvPr/>
        </p:nvSpPr>
        <p:spPr>
          <a:xfrm>
            <a:off x="469000" y="1507590"/>
            <a:ext cx="11487774" cy="3529644"/>
          </a:xfrm>
          <a:prstGeom prst="rect">
            <a:avLst/>
          </a:prstGeom>
          <a:noFill/>
          <a:ln>
            <a:noFill/>
          </a:ln>
        </p:spPr>
        <p:txBody>
          <a:bodyPr spcFirstLastPara="1" wrap="square" lIns="121900" tIns="121900" rIns="121900" bIns="121900" anchor="t" anchorCtr="0">
            <a:spAutoFit/>
          </a:bodyPr>
          <a:lstStyle/>
          <a:p>
            <a:pPr marL="592664" indent="-457200">
              <a:buSzPts val="2000"/>
              <a:buFont typeface="Arial" panose="020B0604020202020204" pitchFamily="34" charset="0"/>
              <a:buChar char="•"/>
            </a:pPr>
            <a:r>
              <a:rPr lang="fr-CA" sz="2667" dirty="0">
                <a:latin typeface="Work Sans Light"/>
                <a:ea typeface="Work Sans Light"/>
                <a:cs typeface="Work Sans Light"/>
                <a:sym typeface="Work Sans Light"/>
              </a:rPr>
              <a:t>Concepts and </a:t>
            </a:r>
            <a:r>
              <a:rPr lang="fr-CA" sz="2667" dirty="0" err="1">
                <a:latin typeface="Work Sans Light"/>
                <a:ea typeface="Work Sans Light"/>
                <a:cs typeface="Work Sans Light"/>
                <a:sym typeface="Work Sans Light"/>
              </a:rPr>
              <a:t>practical</a:t>
            </a:r>
            <a:r>
              <a:rPr lang="fr-CA" sz="2667" dirty="0">
                <a:latin typeface="Work Sans Light"/>
                <a:ea typeface="Work Sans Light"/>
                <a:cs typeface="Work Sans Light"/>
                <a:sym typeface="Work Sans Light"/>
              </a:rPr>
              <a:t> aspects of </a:t>
            </a:r>
            <a:r>
              <a:rPr lang="fr-CA" sz="2667" dirty="0" err="1">
                <a:latin typeface="Work Sans Light"/>
                <a:ea typeface="Work Sans Light"/>
                <a:cs typeface="Work Sans Light"/>
                <a:sym typeface="Work Sans Light"/>
              </a:rPr>
              <a:t>deep</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learning</a:t>
            </a:r>
            <a:endParaRPr lang="fr-CA" sz="2667" dirty="0">
              <a:latin typeface="Work Sans Light"/>
              <a:ea typeface="Work Sans Light"/>
              <a:cs typeface="Work Sans Light"/>
              <a:sym typeface="Work Sans Light"/>
            </a:endParaRPr>
          </a:p>
          <a:p>
            <a:pPr marL="592664" indent="-457200">
              <a:buSzPts val="2000"/>
              <a:buFont typeface="Arial" panose="020B0604020202020204" pitchFamily="34" charset="0"/>
              <a:buChar char="•"/>
            </a:pPr>
            <a:endParaRPr lang="fr-CA" sz="2667" dirty="0">
              <a:latin typeface="Work Sans Light"/>
              <a:ea typeface="Work Sans Light"/>
              <a:cs typeface="Work Sans Light"/>
              <a:sym typeface="Work Sans Light"/>
            </a:endParaRPr>
          </a:p>
          <a:p>
            <a:pPr marL="592664" indent="-457200">
              <a:buSzPts val="2000"/>
              <a:buFont typeface="Arial" panose="020B0604020202020204" pitchFamily="34" charset="0"/>
              <a:buChar char="•"/>
            </a:pPr>
            <a:r>
              <a:rPr lang="fr-CA" sz="2667" dirty="0" err="1">
                <a:latin typeface="Work Sans Light"/>
                <a:ea typeface="Work Sans Light"/>
                <a:cs typeface="Work Sans Light"/>
                <a:sym typeface="Work Sans Light"/>
              </a:rPr>
              <a:t>Build</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your</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own</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backprop</a:t>
            </a:r>
            <a:r>
              <a:rPr lang="fr-CA" sz="2667" dirty="0">
                <a:latin typeface="Work Sans Light"/>
                <a:ea typeface="Work Sans Light"/>
                <a:cs typeface="Work Sans Light"/>
                <a:sym typeface="Work Sans Light"/>
              </a:rPr>
              <a:t>, mini-</a:t>
            </a:r>
            <a:r>
              <a:rPr lang="fr-CA" sz="2667" dirty="0" err="1">
                <a:latin typeface="Work Sans Light"/>
                <a:ea typeface="Work Sans Light"/>
                <a:cs typeface="Work Sans Light"/>
                <a:sym typeface="Work Sans Light"/>
              </a:rPr>
              <a:t>gpt</a:t>
            </a:r>
            <a:r>
              <a:rPr lang="fr-CA" sz="2667" dirty="0">
                <a:latin typeface="Work Sans Light"/>
                <a:ea typeface="Work Sans Light"/>
                <a:cs typeface="Work Sans Light"/>
                <a:sym typeface="Work Sans Light"/>
              </a:rPr>
              <a:t> and diffusion </a:t>
            </a:r>
            <a:r>
              <a:rPr lang="fr-CA" sz="2667" dirty="0" err="1">
                <a:latin typeface="Work Sans Light"/>
                <a:ea typeface="Work Sans Light"/>
                <a:cs typeface="Work Sans Light"/>
                <a:sym typeface="Work Sans Light"/>
              </a:rPr>
              <a:t>models</a:t>
            </a:r>
            <a:endParaRPr lang="fr-CA" sz="2667" dirty="0">
              <a:latin typeface="Work Sans Light"/>
              <a:ea typeface="Work Sans Light"/>
              <a:cs typeface="Work Sans Light"/>
              <a:sym typeface="Work Sans Light"/>
            </a:endParaRPr>
          </a:p>
          <a:p>
            <a:pPr marL="135464">
              <a:buSzPts val="2000"/>
            </a:pPr>
            <a:endParaRPr lang="fr-CA" sz="2667" dirty="0">
              <a:latin typeface="Work Sans Light"/>
              <a:ea typeface="Work Sans Light"/>
              <a:cs typeface="Work Sans Light"/>
              <a:sym typeface="Work Sans Light"/>
            </a:endParaRPr>
          </a:p>
          <a:p>
            <a:pPr marL="135464">
              <a:buSzPts val="2000"/>
            </a:pPr>
            <a:endParaRPr lang="fr-CA" sz="2667" dirty="0">
              <a:latin typeface="Work Sans Light"/>
              <a:ea typeface="Work Sans Light"/>
              <a:cs typeface="Work Sans Light"/>
              <a:sym typeface="Work Sans Light"/>
            </a:endParaRPr>
          </a:p>
          <a:p>
            <a:pPr marL="135464">
              <a:buSzPts val="2000"/>
            </a:pPr>
            <a:endParaRPr lang="fr-CA" sz="2667" dirty="0">
              <a:latin typeface="Work Sans Light"/>
              <a:ea typeface="Work Sans Light"/>
              <a:cs typeface="Work Sans Light"/>
              <a:sym typeface="Work Sans Light"/>
            </a:endParaRPr>
          </a:p>
          <a:p>
            <a:pPr marL="135464">
              <a:buSzPts val="2000"/>
            </a:pPr>
            <a:r>
              <a:rPr lang="fr-CA" sz="2667" dirty="0">
                <a:latin typeface="Work Sans Light"/>
                <a:ea typeface="Work Sans Light"/>
                <a:cs typeface="Work Sans Light"/>
                <a:sym typeface="Work Sans Light"/>
              </a:rPr>
              <a:t>This course </a:t>
            </a:r>
            <a:r>
              <a:rPr lang="fr-CA" sz="2667" dirty="0" err="1">
                <a:latin typeface="Work Sans Light"/>
                <a:ea typeface="Work Sans Light"/>
                <a:cs typeface="Work Sans Light"/>
                <a:sym typeface="Work Sans Light"/>
              </a:rPr>
              <a:t>is</a:t>
            </a:r>
            <a:r>
              <a:rPr lang="fr-CA" sz="2667" dirty="0">
                <a:latin typeface="Work Sans Light"/>
                <a:ea typeface="Work Sans Light"/>
                <a:cs typeface="Work Sans Light"/>
                <a:sym typeface="Work Sans Light"/>
              </a:rPr>
              <a:t> </a:t>
            </a:r>
            <a:r>
              <a:rPr lang="fr-CA" sz="2667" u="sng" dirty="0">
                <a:latin typeface="Work Sans Light"/>
                <a:ea typeface="Work Sans Light"/>
                <a:cs typeface="Work Sans Light"/>
                <a:sym typeface="Work Sans Light"/>
              </a:rPr>
              <a:t>not</a:t>
            </a:r>
            <a:r>
              <a:rPr lang="fr-CA" sz="2667" dirty="0">
                <a:latin typeface="Work Sans Light"/>
                <a:ea typeface="Work Sans Light"/>
                <a:cs typeface="Work Sans Light"/>
                <a:sym typeface="Work Sans Light"/>
              </a:rPr>
              <a:t> a </a:t>
            </a:r>
            <a:r>
              <a:rPr lang="fr-CA" sz="2667" dirty="0" err="1">
                <a:latin typeface="Work Sans Light"/>
                <a:ea typeface="Work Sans Light"/>
                <a:cs typeface="Work Sans Light"/>
                <a:sym typeface="Work Sans Light"/>
              </a:rPr>
              <a:t>complete</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overview</a:t>
            </a:r>
            <a:r>
              <a:rPr lang="fr-CA" sz="2667" dirty="0">
                <a:latin typeface="Work Sans Light"/>
                <a:ea typeface="Work Sans Light"/>
                <a:cs typeface="Work Sans Light"/>
                <a:sym typeface="Work Sans Light"/>
              </a:rPr>
              <a:t> of all ML &amp; </a:t>
            </a:r>
            <a:r>
              <a:rPr lang="fr-CA" sz="2667" dirty="0" err="1">
                <a:latin typeface="Work Sans Light"/>
                <a:ea typeface="Work Sans Light"/>
                <a:cs typeface="Work Sans Light"/>
                <a:sym typeface="Work Sans Light"/>
              </a:rPr>
              <a:t>deep</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learning</a:t>
            </a:r>
            <a:r>
              <a:rPr lang="fr-CA" sz="2667" dirty="0">
                <a:latin typeface="Work Sans Light"/>
                <a:ea typeface="Work Sans Light"/>
                <a:cs typeface="Work Sans Light"/>
                <a:sym typeface="Work Sans Light"/>
              </a:rPr>
              <a:t> techniques.</a:t>
            </a:r>
          </a:p>
        </p:txBody>
      </p:sp>
    </p:spTree>
    <p:extLst>
      <p:ext uri="{BB962C8B-B14F-4D97-AF65-F5344CB8AC3E}">
        <p14:creationId xmlns:p14="http://schemas.microsoft.com/office/powerpoint/2010/main" val="1432749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86083309-CD7D-1D40-CD1F-CBCA377BDD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F900C64-DDC0-4CA4-761E-462970B236C7}"/>
              </a:ext>
            </a:extLst>
          </p:cNvPr>
          <p:cNvSpPr txBox="1"/>
          <p:nvPr/>
        </p:nvSpPr>
        <p:spPr>
          <a:xfrm>
            <a:off x="528267" y="318052"/>
            <a:ext cx="3900427" cy="461665"/>
          </a:xfrm>
          <a:prstGeom prst="rect">
            <a:avLst/>
          </a:prstGeom>
          <a:noFill/>
        </p:spPr>
        <p:txBody>
          <a:bodyPr wrap="none" rtlCol="0">
            <a:spAutoFit/>
          </a:bodyPr>
          <a:lstStyle/>
          <a:p>
            <a:r>
              <a:rPr lang="en-US" sz="2400" dirty="0">
                <a:latin typeface="Work Sans" pitchFamily="2" charset="77"/>
              </a:rPr>
              <a:t>Chain rule and backprop</a:t>
            </a:r>
          </a:p>
        </p:txBody>
      </p:sp>
      <p:sp>
        <p:nvSpPr>
          <p:cNvPr id="2" name="Oval 1">
            <a:extLst>
              <a:ext uri="{FF2B5EF4-FFF2-40B4-BE49-F238E27FC236}">
                <a16:creationId xmlns:a16="http://schemas.microsoft.com/office/drawing/2014/main" id="{7D0DA716-91C0-248B-F730-5FB91166AC1A}"/>
              </a:ext>
            </a:extLst>
          </p:cNvPr>
          <p:cNvSpPr/>
          <p:nvPr/>
        </p:nvSpPr>
        <p:spPr>
          <a:xfrm>
            <a:off x="884582" y="2902095"/>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p>
        </p:txBody>
      </p:sp>
      <p:sp>
        <p:nvSpPr>
          <p:cNvPr id="4" name="Oval 3">
            <a:extLst>
              <a:ext uri="{FF2B5EF4-FFF2-40B4-BE49-F238E27FC236}">
                <a16:creationId xmlns:a16="http://schemas.microsoft.com/office/drawing/2014/main" id="{13F74C07-D96F-D77C-15B2-B2AFF5FFF46D}"/>
              </a:ext>
            </a:extLst>
          </p:cNvPr>
          <p:cNvSpPr/>
          <p:nvPr/>
        </p:nvSpPr>
        <p:spPr>
          <a:xfrm>
            <a:off x="9438861" y="2902095"/>
            <a:ext cx="1292087" cy="12920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𝓁</a:t>
            </a:r>
          </a:p>
        </p:txBody>
      </p:sp>
      <p:cxnSp>
        <p:nvCxnSpPr>
          <p:cNvPr id="7" name="Straight Arrow Connector 6">
            <a:extLst>
              <a:ext uri="{FF2B5EF4-FFF2-40B4-BE49-F238E27FC236}">
                <a16:creationId xmlns:a16="http://schemas.microsoft.com/office/drawing/2014/main" id="{2ED323D5-76D8-B9EF-DB0F-F85B7C5E7370}"/>
              </a:ext>
            </a:extLst>
          </p:cNvPr>
          <p:cNvCxnSpPr>
            <a:cxnSpLocks/>
          </p:cNvCxnSpPr>
          <p:nvPr/>
        </p:nvCxnSpPr>
        <p:spPr>
          <a:xfrm flipV="1">
            <a:off x="2176669" y="3548138"/>
            <a:ext cx="1154185" cy="30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693A37E-8583-BEE4-F430-961488386AA1}"/>
              </a:ext>
            </a:extLst>
          </p:cNvPr>
          <p:cNvCxnSpPr>
            <a:cxnSpLocks/>
          </p:cNvCxnSpPr>
          <p:nvPr/>
        </p:nvCxnSpPr>
        <p:spPr>
          <a:xfrm flipV="1">
            <a:off x="8292548" y="3548138"/>
            <a:ext cx="1146313" cy="30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A8F4FC8-0233-877A-FC17-AD0F77A8DBEC}"/>
              </a:ext>
            </a:extLst>
          </p:cNvPr>
          <p:cNvSpPr/>
          <p:nvPr/>
        </p:nvSpPr>
        <p:spPr>
          <a:xfrm>
            <a:off x="5052840" y="1179954"/>
            <a:ext cx="1292087" cy="1292087"/>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r>
              <a:rPr lang="en-US" sz="2800" baseline="-25000" dirty="0">
                <a:solidFill>
                  <a:schemeClr val="tx2"/>
                </a:solidFill>
              </a:rPr>
              <a:t>ω</a:t>
            </a:r>
          </a:p>
        </p:txBody>
      </p:sp>
      <p:sp>
        <p:nvSpPr>
          <p:cNvPr id="5" name="Oval 4">
            <a:extLst>
              <a:ext uri="{FF2B5EF4-FFF2-40B4-BE49-F238E27FC236}">
                <a16:creationId xmlns:a16="http://schemas.microsoft.com/office/drawing/2014/main" id="{7CBED30A-FBDC-B921-4BF2-0A9906556550}"/>
              </a:ext>
            </a:extLst>
          </p:cNvPr>
          <p:cNvSpPr/>
          <p:nvPr/>
        </p:nvSpPr>
        <p:spPr>
          <a:xfrm>
            <a:off x="3907324"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1,ω</a:t>
            </a:r>
            <a:r>
              <a:rPr lang="en-US" sz="2000" baseline="-50000" dirty="0">
                <a:solidFill>
                  <a:schemeClr val="tx2"/>
                </a:solidFill>
              </a:rPr>
              <a:t>1</a:t>
            </a:r>
          </a:p>
        </p:txBody>
      </p:sp>
      <p:sp>
        <p:nvSpPr>
          <p:cNvPr id="6" name="Oval 5">
            <a:extLst>
              <a:ext uri="{FF2B5EF4-FFF2-40B4-BE49-F238E27FC236}">
                <a16:creationId xmlns:a16="http://schemas.microsoft.com/office/drawing/2014/main" id="{324F6A69-C9A6-6698-EC5B-86C96D90A630}"/>
              </a:ext>
            </a:extLst>
          </p:cNvPr>
          <p:cNvSpPr/>
          <p:nvPr/>
        </p:nvSpPr>
        <p:spPr>
          <a:xfrm>
            <a:off x="5255384"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2,ω</a:t>
            </a:r>
            <a:r>
              <a:rPr lang="en-US" sz="2000" baseline="-50000" dirty="0">
                <a:solidFill>
                  <a:schemeClr val="tx2"/>
                </a:solidFill>
              </a:rPr>
              <a:t>2</a:t>
            </a:r>
          </a:p>
        </p:txBody>
      </p:sp>
      <p:sp>
        <p:nvSpPr>
          <p:cNvPr id="15" name="Oval 14">
            <a:extLst>
              <a:ext uri="{FF2B5EF4-FFF2-40B4-BE49-F238E27FC236}">
                <a16:creationId xmlns:a16="http://schemas.microsoft.com/office/drawing/2014/main" id="{11A4328B-FABF-0A01-8AFB-2CF87E7A7AA0}"/>
              </a:ext>
            </a:extLst>
          </p:cNvPr>
          <p:cNvSpPr/>
          <p:nvPr/>
        </p:nvSpPr>
        <p:spPr>
          <a:xfrm>
            <a:off x="6681375" y="3166105"/>
            <a:ext cx="942972" cy="76406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f</a:t>
            </a:r>
            <a:r>
              <a:rPr lang="en-US" sz="2000" baseline="-25000" dirty="0">
                <a:solidFill>
                  <a:schemeClr val="tx2"/>
                </a:solidFill>
              </a:rPr>
              <a:t>3,ω</a:t>
            </a:r>
            <a:r>
              <a:rPr lang="en-US" sz="2000" baseline="-50000" dirty="0">
                <a:solidFill>
                  <a:schemeClr val="tx2"/>
                </a:solidFill>
              </a:rPr>
              <a:t>3</a:t>
            </a:r>
          </a:p>
        </p:txBody>
      </p:sp>
      <p:cxnSp>
        <p:nvCxnSpPr>
          <p:cNvPr id="17" name="Straight Arrow Connector 16">
            <a:extLst>
              <a:ext uri="{FF2B5EF4-FFF2-40B4-BE49-F238E27FC236}">
                <a16:creationId xmlns:a16="http://schemas.microsoft.com/office/drawing/2014/main" id="{6EA91915-DE8B-92F3-C5E0-621D74DAEE71}"/>
              </a:ext>
            </a:extLst>
          </p:cNvPr>
          <p:cNvCxnSpPr>
            <a:cxnSpLocks/>
          </p:cNvCxnSpPr>
          <p:nvPr/>
        </p:nvCxnSpPr>
        <p:spPr>
          <a:xfrm>
            <a:off x="4850296" y="3548138"/>
            <a:ext cx="405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E6EE8C-B436-5B82-845A-8E707686BE3B}"/>
              </a:ext>
            </a:extLst>
          </p:cNvPr>
          <p:cNvCxnSpPr>
            <a:cxnSpLocks/>
          </p:cNvCxnSpPr>
          <p:nvPr/>
        </p:nvCxnSpPr>
        <p:spPr>
          <a:xfrm>
            <a:off x="6198356" y="3548138"/>
            <a:ext cx="483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4264615-DABF-20FE-FE7C-5E487C340E0A}"/>
                  </a:ext>
                </a:extLst>
              </p:cNvPr>
              <p:cNvSpPr txBox="1"/>
              <p:nvPr/>
            </p:nvSpPr>
            <p:spPr>
              <a:xfrm>
                <a:off x="3830329" y="4624236"/>
                <a:ext cx="4061343" cy="902106"/>
              </a:xfrm>
              <a:prstGeom prst="rect">
                <a:avLst/>
              </a:prstGeom>
              <a:noFill/>
            </p:spPr>
            <p:txBody>
              <a:bodyPr wrap="square" lIns="0" tIns="0" rIns="0" bIns="0" rtlCol="0">
                <a:spAutoFit/>
              </a:bodyPr>
              <a:lstStyle/>
              <a:p>
                <a14:m>
                  <m:oMath xmlns:m="http://schemas.openxmlformats.org/officeDocument/2006/math">
                    <m:f>
                      <m:fPr>
                        <m:ctrlPr>
                          <a:rPr lang="en-US" sz="3600" i="1" smtClean="0">
                            <a:solidFill>
                              <a:schemeClr val="accent3"/>
                            </a:solidFill>
                            <a:latin typeface="Cambria Math" panose="02040503050406030204" pitchFamily="18" charset="0"/>
                          </a:rPr>
                        </m:ctrlPr>
                      </m:fPr>
                      <m:num>
                        <m:r>
                          <a:rPr lang="en-US" sz="3600" b="0" i="1" smtClean="0">
                            <a:solidFill>
                              <a:schemeClr val="accent3"/>
                            </a:solidFill>
                            <a:latin typeface="Cambria Math" panose="02040503050406030204" pitchFamily="18" charset="0"/>
                          </a:rPr>
                          <m:t>𝜕</m:t>
                        </m:r>
                        <m:r>
                          <a:rPr lang="en-US" sz="3600" b="0" i="1" smtClean="0">
                            <a:solidFill>
                              <a:schemeClr val="accent3"/>
                            </a:solidFill>
                            <a:latin typeface="Cambria Math" panose="02040503050406030204" pitchFamily="18" charset="0"/>
                          </a:rPr>
                          <m:t>𝓁</m:t>
                        </m:r>
                      </m:num>
                      <m:den>
                        <m:sSub>
                          <m:sSubPr>
                            <m:ctrlPr>
                              <a:rPr lang="en-US" sz="3600" b="0" i="1" smtClean="0">
                                <a:solidFill>
                                  <a:schemeClr val="accent3"/>
                                </a:solidFill>
                                <a:latin typeface="Cambria Math" panose="02040503050406030204" pitchFamily="18" charset="0"/>
                              </a:rPr>
                            </m:ctrlPr>
                          </m:sSubPr>
                          <m:e>
                            <m:r>
                              <a:rPr lang="en-US" sz="3600" b="0" i="1" smtClean="0">
                                <a:solidFill>
                                  <a:schemeClr val="accent3"/>
                                </a:solidFill>
                                <a:latin typeface="Cambria Math" panose="02040503050406030204" pitchFamily="18" charset="0"/>
                              </a:rPr>
                              <m:t>𝜕𝜔</m:t>
                            </m:r>
                          </m:e>
                          <m:sub>
                            <m:r>
                              <a:rPr lang="en-US" sz="3600" b="0" i="1" smtClean="0">
                                <a:solidFill>
                                  <a:schemeClr val="accent3"/>
                                </a:solidFill>
                                <a:latin typeface="Cambria Math" panose="02040503050406030204" pitchFamily="18" charset="0"/>
                              </a:rPr>
                              <m:t>1</m:t>
                            </m:r>
                          </m:sub>
                        </m:sSub>
                      </m:den>
                    </m:f>
                    <m:r>
                      <a:rPr lang="en-US" sz="3600" b="0" i="1" smtClean="0">
                        <a:solidFill>
                          <a:schemeClr val="accent3"/>
                        </a:solidFill>
                        <a:latin typeface="Cambria Math" panose="02040503050406030204" pitchFamily="18" charset="0"/>
                      </a:rPr>
                      <m:t>=</m:t>
                    </m:r>
                    <m:f>
                      <m:fPr>
                        <m:ctrlPr>
                          <a:rPr lang="en-US" sz="3600" i="1" smtClean="0">
                            <a:solidFill>
                              <a:schemeClr val="accent3"/>
                            </a:solidFill>
                            <a:latin typeface="Cambria Math" panose="02040503050406030204" pitchFamily="18" charset="0"/>
                          </a:rPr>
                        </m:ctrlPr>
                      </m:fPr>
                      <m:num>
                        <m:r>
                          <a:rPr lang="en-US" sz="3600" i="1">
                            <a:solidFill>
                              <a:schemeClr val="accent3"/>
                            </a:solidFill>
                            <a:latin typeface="Cambria Math" panose="02040503050406030204" pitchFamily="18" charset="0"/>
                          </a:rPr>
                          <m:t>𝜕</m:t>
                        </m:r>
                        <m:r>
                          <a:rPr lang="en-US" sz="3600" i="1">
                            <a:solidFill>
                              <a:schemeClr val="accent3"/>
                            </a:solidFill>
                            <a:latin typeface="Cambria Math" panose="02040503050406030204" pitchFamily="18" charset="0"/>
                          </a:rPr>
                          <m:t>𝓁</m:t>
                        </m:r>
                      </m:num>
                      <m:den>
                        <m:sSub>
                          <m:sSubPr>
                            <m:ctrlPr>
                              <a:rPr lang="en-US" sz="3600" i="1">
                                <a:solidFill>
                                  <a:schemeClr val="accent3"/>
                                </a:solidFill>
                                <a:latin typeface="Cambria Math" panose="02040503050406030204" pitchFamily="18" charset="0"/>
                              </a:rPr>
                            </m:ctrlPr>
                          </m:sSubPr>
                          <m:e>
                            <m:r>
                              <a:rPr lang="en-US" sz="3600" i="1">
                                <a:solidFill>
                                  <a:schemeClr val="accent3"/>
                                </a:solidFill>
                                <a:latin typeface="Cambria Math" panose="02040503050406030204" pitchFamily="18" charset="0"/>
                              </a:rPr>
                              <m:t>𝜕</m:t>
                            </m:r>
                            <m:r>
                              <a:rPr lang="en-US" sz="3600" b="0" i="1" smtClean="0">
                                <a:solidFill>
                                  <a:schemeClr val="accent3"/>
                                </a:solidFill>
                                <a:latin typeface="Cambria Math" panose="02040503050406030204" pitchFamily="18" charset="0"/>
                              </a:rPr>
                              <m:t>𝑓</m:t>
                            </m:r>
                          </m:e>
                          <m:sub>
                            <m:r>
                              <a:rPr lang="en-US" sz="3600" b="0" i="1" smtClean="0">
                                <a:solidFill>
                                  <a:schemeClr val="accent3"/>
                                </a:solidFill>
                                <a:latin typeface="Cambria Math" panose="02040503050406030204" pitchFamily="18" charset="0"/>
                              </a:rPr>
                              <m:t>3</m:t>
                            </m:r>
                          </m:sub>
                        </m:sSub>
                      </m:den>
                    </m:f>
                  </m:oMath>
                </a14:m>
                <a:r>
                  <a:rPr lang="en-US" sz="3600" dirty="0">
                    <a:solidFill>
                      <a:schemeClr val="accent3"/>
                    </a:solidFill>
                  </a:rPr>
                  <a:t> </a:t>
                </a:r>
                <a14:m>
                  <m:oMath xmlns:m="http://schemas.openxmlformats.org/officeDocument/2006/math">
                    <m:f>
                      <m:fPr>
                        <m:ctrlPr>
                          <a:rPr lang="en-US" sz="3600" i="1" smtClean="0">
                            <a:solidFill>
                              <a:schemeClr val="accent1"/>
                            </a:solidFill>
                            <a:latin typeface="Cambria Math" panose="02040503050406030204" pitchFamily="18" charset="0"/>
                          </a:rPr>
                        </m:ctrlPr>
                      </m:fPr>
                      <m:num>
                        <m:r>
                          <a:rPr lang="en-US" sz="3600" i="1">
                            <a:solidFill>
                              <a:schemeClr val="accent1"/>
                            </a:solidFill>
                            <a:latin typeface="Cambria Math" panose="02040503050406030204" pitchFamily="18" charset="0"/>
                          </a:rPr>
                          <m:t>𝜕</m:t>
                        </m:r>
                        <m:sSub>
                          <m:sSubPr>
                            <m:ctrlPr>
                              <a:rPr lang="en-US" sz="360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𝑓</m:t>
                            </m:r>
                          </m:e>
                          <m:sub>
                            <m:r>
                              <a:rPr lang="en-US" sz="3600" b="0" i="1" smtClean="0">
                                <a:solidFill>
                                  <a:schemeClr val="accent1"/>
                                </a:solidFill>
                                <a:latin typeface="Cambria Math" panose="02040503050406030204" pitchFamily="18" charset="0"/>
                              </a:rPr>
                              <m:t>3</m:t>
                            </m:r>
                          </m:sub>
                        </m:sSub>
                      </m:num>
                      <m:den>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m:t>
                            </m:r>
                            <m:r>
                              <a:rPr lang="en-US" sz="3600" b="0" i="1" smtClean="0">
                                <a:solidFill>
                                  <a:schemeClr val="accent1"/>
                                </a:solidFill>
                                <a:latin typeface="Cambria Math" panose="02040503050406030204" pitchFamily="18" charset="0"/>
                              </a:rPr>
                              <m:t>𝑓</m:t>
                            </m:r>
                          </m:e>
                          <m:sub>
                            <m:r>
                              <a:rPr lang="en-US" sz="3600" b="0" i="1" smtClean="0">
                                <a:solidFill>
                                  <a:schemeClr val="accent1"/>
                                </a:solidFill>
                                <a:latin typeface="Cambria Math" panose="02040503050406030204" pitchFamily="18" charset="0"/>
                              </a:rPr>
                              <m:t>2</m:t>
                            </m:r>
                          </m:sub>
                        </m:sSub>
                      </m:den>
                    </m:f>
                  </m:oMath>
                </a14:m>
                <a:r>
                  <a:rPr lang="en-US" sz="3600" dirty="0">
                    <a:solidFill>
                      <a:schemeClr val="accent3"/>
                    </a:solidFill>
                  </a:rPr>
                  <a:t> </a:t>
                </a:r>
                <a14:m>
                  <m:oMath xmlns:m="http://schemas.openxmlformats.org/officeDocument/2006/math">
                    <m:f>
                      <m:fPr>
                        <m:ctrlPr>
                          <a:rPr lang="en-US" sz="3600" i="1">
                            <a:solidFill>
                              <a:schemeClr val="accent3"/>
                            </a:solidFill>
                            <a:latin typeface="Cambria Math" panose="02040503050406030204" pitchFamily="18" charset="0"/>
                          </a:rPr>
                        </m:ctrlPr>
                      </m:fPr>
                      <m:num>
                        <m:r>
                          <a:rPr lang="en-US" sz="3600" i="1">
                            <a:solidFill>
                              <a:schemeClr val="accent3"/>
                            </a:solidFill>
                            <a:latin typeface="Cambria Math" panose="02040503050406030204" pitchFamily="18" charset="0"/>
                          </a:rPr>
                          <m:t>𝜕</m:t>
                        </m:r>
                        <m:sSub>
                          <m:sSubPr>
                            <m:ctrlPr>
                              <a:rPr lang="en-US" sz="3600" i="1" smtClean="0">
                                <a:solidFill>
                                  <a:schemeClr val="accent3"/>
                                </a:solidFill>
                                <a:latin typeface="Cambria Math" panose="02040503050406030204" pitchFamily="18" charset="0"/>
                              </a:rPr>
                            </m:ctrlPr>
                          </m:sSubPr>
                          <m:e>
                            <m:r>
                              <a:rPr lang="en-US" sz="3600" b="0" i="1" smtClean="0">
                                <a:solidFill>
                                  <a:schemeClr val="accent3"/>
                                </a:solidFill>
                                <a:latin typeface="Cambria Math" panose="02040503050406030204" pitchFamily="18" charset="0"/>
                              </a:rPr>
                              <m:t>𝑓</m:t>
                            </m:r>
                          </m:e>
                          <m:sub>
                            <m:r>
                              <a:rPr lang="en-US" sz="3600" b="0" i="1" smtClean="0">
                                <a:solidFill>
                                  <a:schemeClr val="accent3"/>
                                </a:solidFill>
                                <a:latin typeface="Cambria Math" panose="02040503050406030204" pitchFamily="18" charset="0"/>
                              </a:rPr>
                              <m:t>2</m:t>
                            </m:r>
                          </m:sub>
                        </m:sSub>
                      </m:num>
                      <m:den>
                        <m:sSub>
                          <m:sSubPr>
                            <m:ctrlPr>
                              <a:rPr lang="en-US" sz="3600" i="1">
                                <a:solidFill>
                                  <a:schemeClr val="accent3"/>
                                </a:solidFill>
                                <a:latin typeface="Cambria Math" panose="02040503050406030204" pitchFamily="18" charset="0"/>
                              </a:rPr>
                            </m:ctrlPr>
                          </m:sSubPr>
                          <m:e>
                            <m:r>
                              <a:rPr lang="en-US" sz="3600" i="1">
                                <a:solidFill>
                                  <a:schemeClr val="accent3"/>
                                </a:solidFill>
                                <a:latin typeface="Cambria Math" panose="02040503050406030204" pitchFamily="18" charset="0"/>
                              </a:rPr>
                              <m:t>𝜕</m:t>
                            </m:r>
                            <m:r>
                              <a:rPr lang="en-US" sz="3600" b="0" i="1" smtClean="0">
                                <a:solidFill>
                                  <a:schemeClr val="accent3"/>
                                </a:solidFill>
                                <a:latin typeface="Cambria Math" panose="02040503050406030204" pitchFamily="18" charset="0"/>
                              </a:rPr>
                              <m:t>𝑓</m:t>
                            </m:r>
                          </m:e>
                          <m:sub>
                            <m:r>
                              <a:rPr lang="en-US" sz="3600" i="1">
                                <a:solidFill>
                                  <a:schemeClr val="accent3"/>
                                </a:solidFill>
                                <a:latin typeface="Cambria Math" panose="02040503050406030204" pitchFamily="18" charset="0"/>
                              </a:rPr>
                              <m:t>1</m:t>
                            </m:r>
                          </m:sub>
                        </m:sSub>
                      </m:den>
                    </m:f>
                    <m:f>
                      <m:fPr>
                        <m:ctrlPr>
                          <a:rPr lang="en-US" sz="3600" i="1">
                            <a:solidFill>
                              <a:schemeClr val="accent3"/>
                            </a:solidFill>
                            <a:latin typeface="Cambria Math" panose="02040503050406030204" pitchFamily="18" charset="0"/>
                          </a:rPr>
                        </m:ctrlPr>
                      </m:fPr>
                      <m:num>
                        <m:r>
                          <a:rPr lang="en-US" sz="3600" i="1">
                            <a:solidFill>
                              <a:schemeClr val="accent3"/>
                            </a:solidFill>
                            <a:latin typeface="Cambria Math" panose="02040503050406030204" pitchFamily="18" charset="0"/>
                          </a:rPr>
                          <m:t>𝜕</m:t>
                        </m:r>
                        <m:sSub>
                          <m:sSubPr>
                            <m:ctrlPr>
                              <a:rPr lang="en-US" sz="3600" i="1">
                                <a:solidFill>
                                  <a:schemeClr val="accent3"/>
                                </a:solidFill>
                                <a:latin typeface="Cambria Math" panose="02040503050406030204" pitchFamily="18" charset="0"/>
                              </a:rPr>
                            </m:ctrlPr>
                          </m:sSubPr>
                          <m:e>
                            <m:r>
                              <a:rPr lang="en-US" sz="3600" i="1">
                                <a:solidFill>
                                  <a:schemeClr val="accent3"/>
                                </a:solidFill>
                                <a:latin typeface="Cambria Math" panose="02040503050406030204" pitchFamily="18" charset="0"/>
                              </a:rPr>
                              <m:t>𝑓</m:t>
                            </m:r>
                          </m:e>
                          <m:sub>
                            <m:r>
                              <a:rPr lang="en-US" sz="3600" b="0" i="1" smtClean="0">
                                <a:solidFill>
                                  <a:schemeClr val="accent3"/>
                                </a:solidFill>
                                <a:latin typeface="Cambria Math" panose="02040503050406030204" pitchFamily="18" charset="0"/>
                              </a:rPr>
                              <m:t>1</m:t>
                            </m:r>
                          </m:sub>
                        </m:sSub>
                      </m:num>
                      <m:den>
                        <m:sSub>
                          <m:sSubPr>
                            <m:ctrlPr>
                              <a:rPr lang="en-US" sz="3600" i="1">
                                <a:solidFill>
                                  <a:schemeClr val="accent3"/>
                                </a:solidFill>
                                <a:latin typeface="Cambria Math" panose="02040503050406030204" pitchFamily="18" charset="0"/>
                              </a:rPr>
                            </m:ctrlPr>
                          </m:sSubPr>
                          <m:e>
                            <m:r>
                              <a:rPr lang="en-US" sz="3600" i="1">
                                <a:solidFill>
                                  <a:schemeClr val="accent3"/>
                                </a:solidFill>
                                <a:latin typeface="Cambria Math" panose="02040503050406030204" pitchFamily="18" charset="0"/>
                              </a:rPr>
                              <m:t>𝜕</m:t>
                            </m:r>
                            <m:r>
                              <a:rPr lang="en-US" sz="3600" b="0" i="1" smtClean="0">
                                <a:solidFill>
                                  <a:schemeClr val="accent3"/>
                                </a:solidFill>
                                <a:latin typeface="Cambria Math" panose="02040503050406030204" pitchFamily="18" charset="0"/>
                              </a:rPr>
                              <m:t>𝜔</m:t>
                            </m:r>
                          </m:e>
                          <m:sub>
                            <m:r>
                              <a:rPr lang="en-US" sz="3600" i="1">
                                <a:solidFill>
                                  <a:schemeClr val="accent3"/>
                                </a:solidFill>
                                <a:latin typeface="Cambria Math" panose="02040503050406030204" pitchFamily="18" charset="0"/>
                              </a:rPr>
                              <m:t>1</m:t>
                            </m:r>
                          </m:sub>
                        </m:sSub>
                      </m:den>
                    </m:f>
                  </m:oMath>
                </a14:m>
                <a:endParaRPr lang="en-US" sz="3600" dirty="0">
                  <a:solidFill>
                    <a:schemeClr val="accent3"/>
                  </a:solidFill>
                </a:endParaRPr>
              </a:p>
            </p:txBody>
          </p:sp>
        </mc:Choice>
        <mc:Fallback xmlns="">
          <p:sp>
            <p:nvSpPr>
              <p:cNvPr id="11" name="TextBox 10">
                <a:extLst>
                  <a:ext uri="{FF2B5EF4-FFF2-40B4-BE49-F238E27FC236}">
                    <a16:creationId xmlns:a16="http://schemas.microsoft.com/office/drawing/2014/main" id="{74264615-DABF-20FE-FE7C-5E487C340E0A}"/>
                  </a:ext>
                </a:extLst>
              </p:cNvPr>
              <p:cNvSpPr txBox="1">
                <a:spLocks noRot="1" noChangeAspect="1" noMove="1" noResize="1" noEditPoints="1" noAdjustHandles="1" noChangeArrowheads="1" noChangeShapeType="1" noTextEdit="1"/>
              </p:cNvSpPr>
              <p:nvPr/>
            </p:nvSpPr>
            <p:spPr>
              <a:xfrm>
                <a:off x="3830329" y="4624236"/>
                <a:ext cx="4061343" cy="902106"/>
              </a:xfrm>
              <a:prstGeom prst="rect">
                <a:avLst/>
              </a:prstGeom>
              <a:blipFill>
                <a:blip r:embed="rId3"/>
                <a:stretch>
                  <a:fillRect l="-3115" t="-1389"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0C4EAA-B23F-8D73-1C3F-3A99EC541961}"/>
                  </a:ext>
                </a:extLst>
              </p:cNvPr>
              <p:cNvSpPr txBox="1"/>
              <p:nvPr/>
            </p:nvSpPr>
            <p:spPr>
              <a:xfrm>
                <a:off x="3790573" y="5769353"/>
                <a:ext cx="4061343" cy="882870"/>
              </a:xfrm>
              <a:prstGeom prst="rect">
                <a:avLst/>
              </a:prstGeom>
              <a:noFill/>
            </p:spPr>
            <p:txBody>
              <a:bodyPr wrap="square" lIns="0" tIns="0" rIns="0" bIns="0" rtlCol="0">
                <a:spAutoFit/>
              </a:bodyPr>
              <a:lstStyle/>
              <a:p>
                <a14:m>
                  <m:oMath xmlns:m="http://schemas.openxmlformats.org/officeDocument/2006/math">
                    <m:f>
                      <m:fPr>
                        <m:ctrlPr>
                          <a:rPr lang="en-US" sz="3600" i="1" smtClean="0">
                            <a:solidFill>
                              <a:schemeClr val="accent3"/>
                            </a:solidFill>
                            <a:latin typeface="Cambria Math" panose="02040503050406030204" pitchFamily="18" charset="0"/>
                          </a:rPr>
                        </m:ctrlPr>
                      </m:fPr>
                      <m:num>
                        <m:r>
                          <a:rPr lang="en-US" sz="3600" b="0" i="1" smtClean="0">
                            <a:solidFill>
                              <a:schemeClr val="accent3"/>
                            </a:solidFill>
                            <a:latin typeface="Cambria Math" panose="02040503050406030204" pitchFamily="18" charset="0"/>
                          </a:rPr>
                          <m:t>𝜕</m:t>
                        </m:r>
                        <m:r>
                          <a:rPr lang="en-US" sz="3600" b="0" i="1" smtClean="0">
                            <a:solidFill>
                              <a:schemeClr val="accent3"/>
                            </a:solidFill>
                            <a:latin typeface="Cambria Math" panose="02040503050406030204" pitchFamily="18" charset="0"/>
                          </a:rPr>
                          <m:t>𝓁</m:t>
                        </m:r>
                      </m:num>
                      <m:den>
                        <m:sSub>
                          <m:sSubPr>
                            <m:ctrlPr>
                              <a:rPr lang="en-US" sz="3600" b="0" i="1" smtClean="0">
                                <a:solidFill>
                                  <a:schemeClr val="accent3"/>
                                </a:solidFill>
                                <a:latin typeface="Cambria Math" panose="02040503050406030204" pitchFamily="18" charset="0"/>
                              </a:rPr>
                            </m:ctrlPr>
                          </m:sSubPr>
                          <m:e>
                            <m:r>
                              <a:rPr lang="en-US" sz="3600" b="0" i="1" smtClean="0">
                                <a:solidFill>
                                  <a:schemeClr val="accent3"/>
                                </a:solidFill>
                                <a:latin typeface="Cambria Math" panose="02040503050406030204" pitchFamily="18" charset="0"/>
                              </a:rPr>
                              <m:t>𝜕𝜔</m:t>
                            </m:r>
                          </m:e>
                          <m:sub>
                            <m:r>
                              <a:rPr lang="en-US" sz="3600" b="0" i="1" smtClean="0">
                                <a:solidFill>
                                  <a:schemeClr val="accent3"/>
                                </a:solidFill>
                                <a:latin typeface="Cambria Math" panose="02040503050406030204" pitchFamily="18" charset="0"/>
                              </a:rPr>
                              <m:t>2</m:t>
                            </m:r>
                          </m:sub>
                        </m:sSub>
                      </m:den>
                    </m:f>
                    <m:r>
                      <a:rPr lang="en-US" sz="3600" b="0" i="1" smtClean="0">
                        <a:solidFill>
                          <a:schemeClr val="accent3"/>
                        </a:solidFill>
                        <a:latin typeface="Cambria Math" panose="02040503050406030204" pitchFamily="18" charset="0"/>
                      </a:rPr>
                      <m:t>=</m:t>
                    </m:r>
                    <m:f>
                      <m:fPr>
                        <m:ctrlPr>
                          <a:rPr lang="en-US" sz="3600" i="1" smtClean="0">
                            <a:solidFill>
                              <a:schemeClr val="accent3"/>
                            </a:solidFill>
                            <a:latin typeface="Cambria Math" panose="02040503050406030204" pitchFamily="18" charset="0"/>
                          </a:rPr>
                        </m:ctrlPr>
                      </m:fPr>
                      <m:num>
                        <m:r>
                          <a:rPr lang="en-US" sz="3600" i="1">
                            <a:solidFill>
                              <a:schemeClr val="accent3"/>
                            </a:solidFill>
                            <a:latin typeface="Cambria Math" panose="02040503050406030204" pitchFamily="18" charset="0"/>
                          </a:rPr>
                          <m:t>𝜕</m:t>
                        </m:r>
                        <m:r>
                          <a:rPr lang="en-US" sz="3600" i="1">
                            <a:solidFill>
                              <a:schemeClr val="accent3"/>
                            </a:solidFill>
                            <a:latin typeface="Cambria Math" panose="02040503050406030204" pitchFamily="18" charset="0"/>
                          </a:rPr>
                          <m:t>𝓁</m:t>
                        </m:r>
                      </m:num>
                      <m:den>
                        <m:sSub>
                          <m:sSubPr>
                            <m:ctrlPr>
                              <a:rPr lang="en-US" sz="3600" i="1">
                                <a:solidFill>
                                  <a:schemeClr val="accent3"/>
                                </a:solidFill>
                                <a:latin typeface="Cambria Math" panose="02040503050406030204" pitchFamily="18" charset="0"/>
                              </a:rPr>
                            </m:ctrlPr>
                          </m:sSubPr>
                          <m:e>
                            <m:r>
                              <a:rPr lang="en-US" sz="3600" i="1">
                                <a:solidFill>
                                  <a:schemeClr val="accent3"/>
                                </a:solidFill>
                                <a:latin typeface="Cambria Math" panose="02040503050406030204" pitchFamily="18" charset="0"/>
                              </a:rPr>
                              <m:t>𝜕</m:t>
                            </m:r>
                            <m:r>
                              <a:rPr lang="en-US" sz="3600" b="0" i="1" smtClean="0">
                                <a:solidFill>
                                  <a:schemeClr val="accent3"/>
                                </a:solidFill>
                                <a:latin typeface="Cambria Math" panose="02040503050406030204" pitchFamily="18" charset="0"/>
                              </a:rPr>
                              <m:t>𝑓</m:t>
                            </m:r>
                          </m:e>
                          <m:sub>
                            <m:r>
                              <a:rPr lang="en-US" sz="3600" b="0" i="1" smtClean="0">
                                <a:solidFill>
                                  <a:schemeClr val="accent3"/>
                                </a:solidFill>
                                <a:latin typeface="Cambria Math" panose="02040503050406030204" pitchFamily="18" charset="0"/>
                              </a:rPr>
                              <m:t>3</m:t>
                            </m:r>
                          </m:sub>
                        </m:sSub>
                      </m:den>
                    </m:f>
                  </m:oMath>
                </a14:m>
                <a:r>
                  <a:rPr lang="en-US" sz="3600" dirty="0">
                    <a:solidFill>
                      <a:schemeClr val="accent3"/>
                    </a:solidFill>
                  </a:rPr>
                  <a:t> </a:t>
                </a:r>
                <a14:m>
                  <m:oMath xmlns:m="http://schemas.openxmlformats.org/officeDocument/2006/math">
                    <m:f>
                      <m:fPr>
                        <m:ctrlPr>
                          <a:rPr lang="en-US" sz="3600" i="1">
                            <a:solidFill>
                              <a:schemeClr val="accent3"/>
                            </a:solidFill>
                            <a:latin typeface="Cambria Math" panose="02040503050406030204" pitchFamily="18" charset="0"/>
                          </a:rPr>
                        </m:ctrlPr>
                      </m:fPr>
                      <m:num>
                        <m:r>
                          <a:rPr lang="en-US" sz="3600" i="1">
                            <a:solidFill>
                              <a:schemeClr val="accent3"/>
                            </a:solidFill>
                            <a:latin typeface="Cambria Math" panose="02040503050406030204" pitchFamily="18" charset="0"/>
                          </a:rPr>
                          <m:t>𝜕</m:t>
                        </m:r>
                        <m:sSub>
                          <m:sSubPr>
                            <m:ctrlPr>
                              <a:rPr lang="en-US" sz="3600" i="1" smtClean="0">
                                <a:solidFill>
                                  <a:schemeClr val="accent3"/>
                                </a:solidFill>
                                <a:latin typeface="Cambria Math" panose="02040503050406030204" pitchFamily="18" charset="0"/>
                              </a:rPr>
                            </m:ctrlPr>
                          </m:sSubPr>
                          <m:e>
                            <m:r>
                              <a:rPr lang="en-US" sz="3600" b="0" i="1" smtClean="0">
                                <a:solidFill>
                                  <a:schemeClr val="accent3"/>
                                </a:solidFill>
                                <a:latin typeface="Cambria Math" panose="02040503050406030204" pitchFamily="18" charset="0"/>
                              </a:rPr>
                              <m:t>𝑓</m:t>
                            </m:r>
                          </m:e>
                          <m:sub>
                            <m:r>
                              <a:rPr lang="en-US" sz="3600" b="0" i="1" smtClean="0">
                                <a:solidFill>
                                  <a:schemeClr val="accent3"/>
                                </a:solidFill>
                                <a:latin typeface="Cambria Math" panose="02040503050406030204" pitchFamily="18" charset="0"/>
                              </a:rPr>
                              <m:t>3</m:t>
                            </m:r>
                          </m:sub>
                        </m:sSub>
                      </m:num>
                      <m:den>
                        <m:sSub>
                          <m:sSubPr>
                            <m:ctrlPr>
                              <a:rPr lang="en-US" sz="3600" i="1">
                                <a:solidFill>
                                  <a:schemeClr val="accent3"/>
                                </a:solidFill>
                                <a:latin typeface="Cambria Math" panose="02040503050406030204" pitchFamily="18" charset="0"/>
                              </a:rPr>
                            </m:ctrlPr>
                          </m:sSubPr>
                          <m:e>
                            <m:r>
                              <a:rPr lang="en-US" sz="3600" i="1">
                                <a:solidFill>
                                  <a:schemeClr val="accent3"/>
                                </a:solidFill>
                                <a:latin typeface="Cambria Math" panose="02040503050406030204" pitchFamily="18" charset="0"/>
                              </a:rPr>
                              <m:t>𝜕</m:t>
                            </m:r>
                            <m:r>
                              <a:rPr lang="en-US" sz="3600" b="0" i="1" smtClean="0">
                                <a:solidFill>
                                  <a:schemeClr val="accent3"/>
                                </a:solidFill>
                                <a:latin typeface="Cambria Math" panose="02040503050406030204" pitchFamily="18" charset="0"/>
                              </a:rPr>
                              <m:t>𝑓</m:t>
                            </m:r>
                          </m:e>
                          <m:sub>
                            <m:r>
                              <a:rPr lang="en-US" sz="3600" b="0" i="1" smtClean="0">
                                <a:solidFill>
                                  <a:schemeClr val="accent3"/>
                                </a:solidFill>
                                <a:latin typeface="Cambria Math" panose="02040503050406030204" pitchFamily="18" charset="0"/>
                              </a:rPr>
                              <m:t>2</m:t>
                            </m:r>
                          </m:sub>
                        </m:sSub>
                      </m:den>
                    </m:f>
                  </m:oMath>
                </a14:m>
                <a:r>
                  <a:rPr lang="en-US" sz="3600" dirty="0">
                    <a:solidFill>
                      <a:schemeClr val="accent3"/>
                    </a:solidFill>
                  </a:rPr>
                  <a:t> </a:t>
                </a:r>
                <a14:m>
                  <m:oMath xmlns:m="http://schemas.openxmlformats.org/officeDocument/2006/math">
                    <m:f>
                      <m:fPr>
                        <m:ctrlPr>
                          <a:rPr lang="en-US" sz="3600" i="1">
                            <a:solidFill>
                              <a:schemeClr val="accent3"/>
                            </a:solidFill>
                            <a:latin typeface="Cambria Math" panose="02040503050406030204" pitchFamily="18" charset="0"/>
                          </a:rPr>
                        </m:ctrlPr>
                      </m:fPr>
                      <m:num>
                        <m:r>
                          <a:rPr lang="en-US" sz="3600" i="1">
                            <a:solidFill>
                              <a:schemeClr val="accent3"/>
                            </a:solidFill>
                            <a:latin typeface="Cambria Math" panose="02040503050406030204" pitchFamily="18" charset="0"/>
                          </a:rPr>
                          <m:t>𝜕</m:t>
                        </m:r>
                        <m:sSub>
                          <m:sSubPr>
                            <m:ctrlPr>
                              <a:rPr lang="en-US" sz="3600" i="1" smtClean="0">
                                <a:solidFill>
                                  <a:schemeClr val="accent3"/>
                                </a:solidFill>
                                <a:latin typeface="Cambria Math" panose="02040503050406030204" pitchFamily="18" charset="0"/>
                              </a:rPr>
                            </m:ctrlPr>
                          </m:sSubPr>
                          <m:e>
                            <m:r>
                              <a:rPr lang="en-US" sz="3600" b="0" i="1" smtClean="0">
                                <a:solidFill>
                                  <a:schemeClr val="accent3"/>
                                </a:solidFill>
                                <a:latin typeface="Cambria Math" panose="02040503050406030204" pitchFamily="18" charset="0"/>
                              </a:rPr>
                              <m:t>𝑓</m:t>
                            </m:r>
                          </m:e>
                          <m:sub>
                            <m:r>
                              <a:rPr lang="en-US" sz="3600" b="0" i="1" smtClean="0">
                                <a:solidFill>
                                  <a:schemeClr val="accent3"/>
                                </a:solidFill>
                                <a:latin typeface="Cambria Math" panose="02040503050406030204" pitchFamily="18" charset="0"/>
                              </a:rPr>
                              <m:t>2</m:t>
                            </m:r>
                          </m:sub>
                        </m:sSub>
                      </m:num>
                      <m:den>
                        <m:sSub>
                          <m:sSubPr>
                            <m:ctrlPr>
                              <a:rPr lang="en-US" sz="3600" i="1">
                                <a:solidFill>
                                  <a:schemeClr val="accent3"/>
                                </a:solidFill>
                                <a:latin typeface="Cambria Math" panose="02040503050406030204" pitchFamily="18" charset="0"/>
                              </a:rPr>
                            </m:ctrlPr>
                          </m:sSubPr>
                          <m:e>
                            <m:r>
                              <a:rPr lang="en-US" sz="3600" i="1">
                                <a:solidFill>
                                  <a:schemeClr val="accent3"/>
                                </a:solidFill>
                                <a:latin typeface="Cambria Math" panose="02040503050406030204" pitchFamily="18" charset="0"/>
                              </a:rPr>
                              <m:t>𝜕</m:t>
                            </m:r>
                            <m:r>
                              <a:rPr lang="en-US" sz="3600" b="0" i="1" smtClean="0">
                                <a:solidFill>
                                  <a:schemeClr val="accent3"/>
                                </a:solidFill>
                                <a:latin typeface="Cambria Math" panose="02040503050406030204" pitchFamily="18" charset="0"/>
                              </a:rPr>
                              <m:t>𝜔</m:t>
                            </m:r>
                          </m:e>
                          <m:sub>
                            <m:r>
                              <a:rPr lang="en-US" sz="3600" b="0" i="1" smtClean="0">
                                <a:solidFill>
                                  <a:schemeClr val="accent3"/>
                                </a:solidFill>
                                <a:latin typeface="Cambria Math" panose="02040503050406030204" pitchFamily="18" charset="0"/>
                              </a:rPr>
                              <m:t>2</m:t>
                            </m:r>
                          </m:sub>
                        </m:sSub>
                      </m:den>
                    </m:f>
                  </m:oMath>
                </a14:m>
                <a:endParaRPr lang="en-US" sz="3600" dirty="0">
                  <a:solidFill>
                    <a:schemeClr val="accent3"/>
                  </a:solidFill>
                </a:endParaRPr>
              </a:p>
            </p:txBody>
          </p:sp>
        </mc:Choice>
        <mc:Fallback xmlns="">
          <p:sp>
            <p:nvSpPr>
              <p:cNvPr id="10" name="TextBox 9">
                <a:extLst>
                  <a:ext uri="{FF2B5EF4-FFF2-40B4-BE49-F238E27FC236}">
                    <a16:creationId xmlns:a16="http://schemas.microsoft.com/office/drawing/2014/main" id="{7F0C4EAA-B23F-8D73-1C3F-3A99EC541961}"/>
                  </a:ext>
                </a:extLst>
              </p:cNvPr>
              <p:cNvSpPr txBox="1">
                <a:spLocks noRot="1" noChangeAspect="1" noMove="1" noResize="1" noEditPoints="1" noAdjustHandles="1" noChangeArrowheads="1" noChangeShapeType="1" noTextEdit="1"/>
              </p:cNvSpPr>
              <p:nvPr/>
            </p:nvSpPr>
            <p:spPr>
              <a:xfrm>
                <a:off x="3790573" y="5769353"/>
                <a:ext cx="4061343" cy="882870"/>
              </a:xfrm>
              <a:prstGeom prst="rect">
                <a:avLst/>
              </a:prstGeom>
              <a:blipFill>
                <a:blip r:embed="rId4"/>
                <a:stretch>
                  <a:fillRect l="-3115" b="-1571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8066AA2-733A-C20C-92AB-3862D3C0611D}"/>
              </a:ext>
            </a:extLst>
          </p:cNvPr>
          <p:cNvSpPr txBox="1"/>
          <p:nvPr/>
        </p:nvSpPr>
        <p:spPr>
          <a:xfrm>
            <a:off x="2683944" y="2390075"/>
            <a:ext cx="6354112" cy="461665"/>
          </a:xfrm>
          <a:prstGeom prst="rect">
            <a:avLst/>
          </a:prstGeom>
          <a:noFill/>
        </p:spPr>
        <p:txBody>
          <a:bodyPr wrap="none" rtlCol="0">
            <a:spAutoFit/>
          </a:bodyPr>
          <a:lstStyle/>
          <a:p>
            <a:r>
              <a:rPr lang="en-US" sz="2400" i="1" dirty="0">
                <a:solidFill>
                  <a:schemeClr val="accent1"/>
                </a:solidFill>
              </a:rPr>
              <a:t>All subfunctions of a neural net are easy to derive</a:t>
            </a:r>
          </a:p>
        </p:txBody>
      </p:sp>
    </p:spTree>
    <p:extLst>
      <p:ext uri="{BB962C8B-B14F-4D97-AF65-F5344CB8AC3E}">
        <p14:creationId xmlns:p14="http://schemas.microsoft.com/office/powerpoint/2010/main" val="3042876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6368FA00-D1BA-0FD9-06AA-EFE2A39D3D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B9BCE7-655C-5C4A-A3D1-68E886A02941}"/>
              </a:ext>
            </a:extLst>
          </p:cNvPr>
          <p:cNvSpPr txBox="1"/>
          <p:nvPr/>
        </p:nvSpPr>
        <p:spPr>
          <a:xfrm>
            <a:off x="528267" y="318052"/>
            <a:ext cx="2794355" cy="461665"/>
          </a:xfrm>
          <a:prstGeom prst="rect">
            <a:avLst/>
          </a:prstGeom>
          <a:noFill/>
        </p:spPr>
        <p:txBody>
          <a:bodyPr wrap="none" rtlCol="0">
            <a:spAutoFit/>
          </a:bodyPr>
          <a:lstStyle/>
          <a:p>
            <a:r>
              <a:rPr lang="en-US" sz="2400" dirty="0">
                <a:latin typeface="Work Sans" pitchFamily="2" charset="77"/>
              </a:rPr>
              <a:t>The lol() function</a:t>
            </a:r>
          </a:p>
        </p:txBody>
      </p:sp>
      <p:sp>
        <p:nvSpPr>
          <p:cNvPr id="2" name="Oval 1">
            <a:extLst>
              <a:ext uri="{FF2B5EF4-FFF2-40B4-BE49-F238E27FC236}">
                <a16:creationId xmlns:a16="http://schemas.microsoft.com/office/drawing/2014/main" id="{EE20D725-BE3A-5B21-8E08-B026777C11C9}"/>
              </a:ext>
            </a:extLst>
          </p:cNvPr>
          <p:cNvSpPr/>
          <p:nvPr/>
        </p:nvSpPr>
        <p:spPr>
          <a:xfrm>
            <a:off x="385551" y="1977507"/>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a:t>
            </a:r>
          </a:p>
        </p:txBody>
      </p:sp>
      <p:sp>
        <p:nvSpPr>
          <p:cNvPr id="4" name="Oval 3">
            <a:extLst>
              <a:ext uri="{FF2B5EF4-FFF2-40B4-BE49-F238E27FC236}">
                <a16:creationId xmlns:a16="http://schemas.microsoft.com/office/drawing/2014/main" id="{874D6B36-F983-C332-2A8A-ED6F1D9CAA49}"/>
              </a:ext>
            </a:extLst>
          </p:cNvPr>
          <p:cNvSpPr/>
          <p:nvPr/>
        </p:nvSpPr>
        <p:spPr>
          <a:xfrm>
            <a:off x="4373218"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e</a:t>
            </a:r>
          </a:p>
        </p:txBody>
      </p:sp>
      <p:sp>
        <p:nvSpPr>
          <p:cNvPr id="5" name="Oval 4">
            <a:extLst>
              <a:ext uri="{FF2B5EF4-FFF2-40B4-BE49-F238E27FC236}">
                <a16:creationId xmlns:a16="http://schemas.microsoft.com/office/drawing/2014/main" id="{5686A086-686B-ACEA-CA7C-D07B42F9F459}"/>
              </a:ext>
            </a:extLst>
          </p:cNvPr>
          <p:cNvSpPr/>
          <p:nvPr/>
        </p:nvSpPr>
        <p:spPr>
          <a:xfrm>
            <a:off x="2048698" y="248196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7" name="Straight Arrow Connector 6">
            <a:extLst>
              <a:ext uri="{FF2B5EF4-FFF2-40B4-BE49-F238E27FC236}">
                <a16:creationId xmlns:a16="http://schemas.microsoft.com/office/drawing/2014/main" id="{CFAFEFE0-F7D4-906E-1ABB-1B815A1BB602}"/>
              </a:ext>
            </a:extLst>
          </p:cNvPr>
          <p:cNvCxnSpPr>
            <a:cxnSpLocks/>
            <a:stCxn id="2" idx="6"/>
            <a:endCxn id="5" idx="2"/>
          </p:cNvCxnSpPr>
          <p:nvPr/>
        </p:nvCxnSpPr>
        <p:spPr>
          <a:xfrm>
            <a:off x="1130985" y="2350224"/>
            <a:ext cx="917713" cy="504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E07D17-CDB6-70DE-508B-01B33A37AC55}"/>
              </a:ext>
            </a:extLst>
          </p:cNvPr>
          <p:cNvCxnSpPr>
            <a:cxnSpLocks/>
            <a:stCxn id="5" idx="6"/>
            <a:endCxn id="4" idx="2"/>
          </p:cNvCxnSpPr>
          <p:nvPr/>
        </p:nvCxnSpPr>
        <p:spPr>
          <a:xfrm>
            <a:off x="2794132" y="2854683"/>
            <a:ext cx="1579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CC355CA-C72B-9429-C0E5-5DA486157700}"/>
              </a:ext>
            </a:extLst>
          </p:cNvPr>
          <p:cNvSpPr/>
          <p:nvPr/>
        </p:nvSpPr>
        <p:spPr>
          <a:xfrm>
            <a:off x="385551" y="340211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b</a:t>
            </a:r>
          </a:p>
        </p:txBody>
      </p:sp>
      <p:cxnSp>
        <p:nvCxnSpPr>
          <p:cNvPr id="11" name="Straight Arrow Connector 10">
            <a:extLst>
              <a:ext uri="{FF2B5EF4-FFF2-40B4-BE49-F238E27FC236}">
                <a16:creationId xmlns:a16="http://schemas.microsoft.com/office/drawing/2014/main" id="{C4A63DFA-BFA2-3994-F780-5B428A8DC3E2}"/>
              </a:ext>
            </a:extLst>
          </p:cNvPr>
          <p:cNvCxnSpPr>
            <a:cxnSpLocks/>
            <a:stCxn id="6" idx="6"/>
            <a:endCxn id="5" idx="2"/>
          </p:cNvCxnSpPr>
          <p:nvPr/>
        </p:nvCxnSpPr>
        <p:spPr>
          <a:xfrm flipV="1">
            <a:off x="1130985" y="2854683"/>
            <a:ext cx="917713" cy="92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C6781B2-D534-DFF8-BF03-BB0312298BFD}"/>
              </a:ext>
            </a:extLst>
          </p:cNvPr>
          <p:cNvSpPr/>
          <p:nvPr/>
        </p:nvSpPr>
        <p:spPr>
          <a:xfrm>
            <a:off x="4373218" y="391452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c</a:t>
            </a:r>
          </a:p>
        </p:txBody>
      </p:sp>
      <p:sp>
        <p:nvSpPr>
          <p:cNvPr id="42" name="Oval 41">
            <a:extLst>
              <a:ext uri="{FF2B5EF4-FFF2-40B4-BE49-F238E27FC236}">
                <a16:creationId xmlns:a16="http://schemas.microsoft.com/office/drawing/2014/main" id="{68888824-AF86-8BC3-ECAB-92FC1E094339}"/>
              </a:ext>
            </a:extLst>
          </p:cNvPr>
          <p:cNvSpPr/>
          <p:nvPr/>
        </p:nvSpPr>
        <p:spPr>
          <a:xfrm>
            <a:off x="5700232" y="3169094"/>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43" name="Straight Arrow Connector 42">
            <a:extLst>
              <a:ext uri="{FF2B5EF4-FFF2-40B4-BE49-F238E27FC236}">
                <a16:creationId xmlns:a16="http://schemas.microsoft.com/office/drawing/2014/main" id="{ED9E5DAD-C3EF-FA19-F3D5-15268A89153B}"/>
              </a:ext>
            </a:extLst>
          </p:cNvPr>
          <p:cNvCxnSpPr>
            <a:cxnSpLocks/>
            <a:stCxn id="4" idx="6"/>
            <a:endCxn id="42" idx="2"/>
          </p:cNvCxnSpPr>
          <p:nvPr/>
        </p:nvCxnSpPr>
        <p:spPr>
          <a:xfrm>
            <a:off x="5173130" y="2854683"/>
            <a:ext cx="527102"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2CE3E21-23DF-6AC5-72E5-92417AC90ACD}"/>
              </a:ext>
            </a:extLst>
          </p:cNvPr>
          <p:cNvCxnSpPr>
            <a:cxnSpLocks/>
            <a:stCxn id="41" idx="7"/>
            <a:endCxn id="42" idx="2"/>
          </p:cNvCxnSpPr>
          <p:nvPr/>
        </p:nvCxnSpPr>
        <p:spPr>
          <a:xfrm flipV="1">
            <a:off x="5055986" y="3541811"/>
            <a:ext cx="644246" cy="490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2A2CD15F-0384-173B-3F91-C937ACA13C8E}"/>
              </a:ext>
            </a:extLst>
          </p:cNvPr>
          <p:cNvSpPr/>
          <p:nvPr/>
        </p:nvSpPr>
        <p:spPr>
          <a:xfrm>
            <a:off x="7225036" y="3141267"/>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d</a:t>
            </a:r>
          </a:p>
        </p:txBody>
      </p:sp>
      <p:cxnSp>
        <p:nvCxnSpPr>
          <p:cNvPr id="50" name="Straight Arrow Connector 49">
            <a:extLst>
              <a:ext uri="{FF2B5EF4-FFF2-40B4-BE49-F238E27FC236}">
                <a16:creationId xmlns:a16="http://schemas.microsoft.com/office/drawing/2014/main" id="{86FEC8A9-67C4-B790-B828-D01A68A779A2}"/>
              </a:ext>
            </a:extLst>
          </p:cNvPr>
          <p:cNvCxnSpPr>
            <a:cxnSpLocks/>
            <a:stCxn id="42" idx="6"/>
            <a:endCxn id="49" idx="2"/>
          </p:cNvCxnSpPr>
          <p:nvPr/>
        </p:nvCxnSpPr>
        <p:spPr>
          <a:xfrm>
            <a:off x="6445666" y="3541811"/>
            <a:ext cx="77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75E5567-B447-ECAE-DD9E-567BF0CE32C6}"/>
              </a:ext>
            </a:extLst>
          </p:cNvPr>
          <p:cNvSpPr/>
          <p:nvPr/>
        </p:nvSpPr>
        <p:spPr>
          <a:xfrm>
            <a:off x="8979049"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sp>
        <p:nvSpPr>
          <p:cNvPr id="54" name="Oval 53">
            <a:extLst>
              <a:ext uri="{FF2B5EF4-FFF2-40B4-BE49-F238E27FC236}">
                <a16:creationId xmlns:a16="http://schemas.microsoft.com/office/drawing/2014/main" id="{E95B847C-5514-A17C-5DEA-E257A503A421}"/>
              </a:ext>
            </a:extLst>
          </p:cNvPr>
          <p:cNvSpPr/>
          <p:nvPr/>
        </p:nvSpPr>
        <p:spPr>
          <a:xfrm>
            <a:off x="7225036" y="1729363"/>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p>
        </p:txBody>
      </p:sp>
      <p:cxnSp>
        <p:nvCxnSpPr>
          <p:cNvPr id="55" name="Straight Arrow Connector 54">
            <a:extLst>
              <a:ext uri="{FF2B5EF4-FFF2-40B4-BE49-F238E27FC236}">
                <a16:creationId xmlns:a16="http://schemas.microsoft.com/office/drawing/2014/main" id="{78253987-D822-37A4-5013-E771575F53FE}"/>
              </a:ext>
            </a:extLst>
          </p:cNvPr>
          <p:cNvCxnSpPr>
            <a:cxnSpLocks/>
            <a:stCxn id="54" idx="6"/>
            <a:endCxn id="53" idx="2"/>
          </p:cNvCxnSpPr>
          <p:nvPr/>
        </p:nvCxnSpPr>
        <p:spPr>
          <a:xfrm>
            <a:off x="8024948" y="2129907"/>
            <a:ext cx="954101" cy="72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B2B2AF6-E8E7-FDA3-2EC7-0A315E21400E}"/>
              </a:ext>
            </a:extLst>
          </p:cNvPr>
          <p:cNvCxnSpPr>
            <a:cxnSpLocks/>
            <a:stCxn id="49" idx="6"/>
            <a:endCxn id="53" idx="2"/>
          </p:cNvCxnSpPr>
          <p:nvPr/>
        </p:nvCxnSpPr>
        <p:spPr>
          <a:xfrm flipV="1">
            <a:off x="8024948" y="2854683"/>
            <a:ext cx="954101"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AE5642DF-69F9-4918-6C3E-E8136E3523E6}"/>
              </a:ext>
            </a:extLst>
          </p:cNvPr>
          <p:cNvSpPr/>
          <p:nvPr/>
        </p:nvSpPr>
        <p:spPr>
          <a:xfrm>
            <a:off x="10680937"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L</a:t>
            </a:r>
          </a:p>
        </p:txBody>
      </p:sp>
      <p:cxnSp>
        <p:nvCxnSpPr>
          <p:cNvPr id="71" name="Straight Arrow Connector 70">
            <a:extLst>
              <a:ext uri="{FF2B5EF4-FFF2-40B4-BE49-F238E27FC236}">
                <a16:creationId xmlns:a16="http://schemas.microsoft.com/office/drawing/2014/main" id="{07671328-650B-C2BD-4A9A-558E72B0304A}"/>
              </a:ext>
            </a:extLst>
          </p:cNvPr>
          <p:cNvCxnSpPr>
            <a:cxnSpLocks/>
            <a:stCxn id="53" idx="6"/>
            <a:endCxn id="70" idx="2"/>
          </p:cNvCxnSpPr>
          <p:nvPr/>
        </p:nvCxnSpPr>
        <p:spPr>
          <a:xfrm>
            <a:off x="9778961" y="2854683"/>
            <a:ext cx="90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174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2EB3CE7C-4212-B5D6-7700-F0EE0FC3B1A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1BAD6A-ED1B-9287-DE34-0A0A1F844300}"/>
              </a:ext>
            </a:extLst>
          </p:cNvPr>
          <p:cNvSpPr txBox="1"/>
          <p:nvPr/>
        </p:nvSpPr>
        <p:spPr>
          <a:xfrm>
            <a:off x="528267" y="318052"/>
            <a:ext cx="2794355" cy="461665"/>
          </a:xfrm>
          <a:prstGeom prst="rect">
            <a:avLst/>
          </a:prstGeom>
          <a:noFill/>
        </p:spPr>
        <p:txBody>
          <a:bodyPr wrap="none" rtlCol="0">
            <a:spAutoFit/>
          </a:bodyPr>
          <a:lstStyle/>
          <a:p>
            <a:r>
              <a:rPr lang="en-US" sz="2400" dirty="0">
                <a:latin typeface="Work Sans" pitchFamily="2" charset="77"/>
              </a:rPr>
              <a:t>The lol() function</a:t>
            </a:r>
          </a:p>
        </p:txBody>
      </p:sp>
      <p:sp>
        <p:nvSpPr>
          <p:cNvPr id="2" name="Oval 1">
            <a:extLst>
              <a:ext uri="{FF2B5EF4-FFF2-40B4-BE49-F238E27FC236}">
                <a16:creationId xmlns:a16="http://schemas.microsoft.com/office/drawing/2014/main" id="{26478D9A-F821-A9C0-4405-95BA103F2AF7}"/>
              </a:ext>
            </a:extLst>
          </p:cNvPr>
          <p:cNvSpPr/>
          <p:nvPr/>
        </p:nvSpPr>
        <p:spPr>
          <a:xfrm>
            <a:off x="385551" y="1977507"/>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𝑥</a:t>
            </a:r>
            <a:r>
              <a:rPr lang="en-US" sz="2800" baseline="-25000" dirty="0">
                <a:solidFill>
                  <a:schemeClr val="accent6"/>
                </a:solidFill>
              </a:rPr>
              <a:t>1</a:t>
            </a:r>
          </a:p>
        </p:txBody>
      </p:sp>
      <p:sp>
        <p:nvSpPr>
          <p:cNvPr id="4" name="Oval 3">
            <a:extLst>
              <a:ext uri="{FF2B5EF4-FFF2-40B4-BE49-F238E27FC236}">
                <a16:creationId xmlns:a16="http://schemas.microsoft.com/office/drawing/2014/main" id="{E24061D3-C036-A781-2A2D-967CF6AABF39}"/>
              </a:ext>
            </a:extLst>
          </p:cNvPr>
          <p:cNvSpPr/>
          <p:nvPr/>
        </p:nvSpPr>
        <p:spPr>
          <a:xfrm>
            <a:off x="4373218"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e</a:t>
            </a:r>
          </a:p>
        </p:txBody>
      </p:sp>
      <p:sp>
        <p:nvSpPr>
          <p:cNvPr id="5" name="Oval 4">
            <a:extLst>
              <a:ext uri="{FF2B5EF4-FFF2-40B4-BE49-F238E27FC236}">
                <a16:creationId xmlns:a16="http://schemas.microsoft.com/office/drawing/2014/main" id="{8015FB29-14D6-B8A5-0E6D-BE64B669A017}"/>
              </a:ext>
            </a:extLst>
          </p:cNvPr>
          <p:cNvSpPr/>
          <p:nvPr/>
        </p:nvSpPr>
        <p:spPr>
          <a:xfrm>
            <a:off x="2048698" y="248196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7" name="Straight Arrow Connector 6">
            <a:extLst>
              <a:ext uri="{FF2B5EF4-FFF2-40B4-BE49-F238E27FC236}">
                <a16:creationId xmlns:a16="http://schemas.microsoft.com/office/drawing/2014/main" id="{7C0D6D35-7D3B-58BF-4714-50A16B001A93}"/>
              </a:ext>
            </a:extLst>
          </p:cNvPr>
          <p:cNvCxnSpPr>
            <a:cxnSpLocks/>
            <a:stCxn id="2" idx="6"/>
            <a:endCxn id="5" idx="2"/>
          </p:cNvCxnSpPr>
          <p:nvPr/>
        </p:nvCxnSpPr>
        <p:spPr>
          <a:xfrm>
            <a:off x="1130985" y="2350224"/>
            <a:ext cx="917713" cy="504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9CACA29-70BC-24BE-2E20-BEE31B1DC0EB}"/>
              </a:ext>
            </a:extLst>
          </p:cNvPr>
          <p:cNvCxnSpPr>
            <a:cxnSpLocks/>
            <a:stCxn id="5" idx="6"/>
            <a:endCxn id="4" idx="2"/>
          </p:cNvCxnSpPr>
          <p:nvPr/>
        </p:nvCxnSpPr>
        <p:spPr>
          <a:xfrm>
            <a:off x="2794132" y="2854683"/>
            <a:ext cx="1579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D26CA43-A51A-25CB-A045-5542DD8A2D10}"/>
              </a:ext>
            </a:extLst>
          </p:cNvPr>
          <p:cNvSpPr/>
          <p:nvPr/>
        </p:nvSpPr>
        <p:spPr>
          <a:xfrm>
            <a:off x="385551" y="340211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𝑥</a:t>
            </a:r>
            <a:r>
              <a:rPr lang="en-US" sz="2800" baseline="-25000" dirty="0">
                <a:solidFill>
                  <a:schemeClr val="accent6"/>
                </a:solidFill>
              </a:rPr>
              <a:t>2</a:t>
            </a:r>
          </a:p>
        </p:txBody>
      </p:sp>
      <p:cxnSp>
        <p:nvCxnSpPr>
          <p:cNvPr id="11" name="Straight Arrow Connector 10">
            <a:extLst>
              <a:ext uri="{FF2B5EF4-FFF2-40B4-BE49-F238E27FC236}">
                <a16:creationId xmlns:a16="http://schemas.microsoft.com/office/drawing/2014/main" id="{6616E50E-4C2B-1D3A-FF8F-B1A1DAEFD349}"/>
              </a:ext>
            </a:extLst>
          </p:cNvPr>
          <p:cNvCxnSpPr>
            <a:cxnSpLocks/>
            <a:stCxn id="6" idx="6"/>
            <a:endCxn id="5" idx="2"/>
          </p:cNvCxnSpPr>
          <p:nvPr/>
        </p:nvCxnSpPr>
        <p:spPr>
          <a:xfrm flipV="1">
            <a:off x="1130985" y="2854683"/>
            <a:ext cx="917713" cy="92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6F8D50E-C42E-2414-B802-57504EC1ED9C}"/>
              </a:ext>
            </a:extLst>
          </p:cNvPr>
          <p:cNvSpPr/>
          <p:nvPr/>
        </p:nvSpPr>
        <p:spPr>
          <a:xfrm>
            <a:off x="4373218" y="391452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rPr>
              <a:t>ω</a:t>
            </a:r>
            <a:r>
              <a:rPr lang="en-US" sz="2800" baseline="-25000" dirty="0">
                <a:solidFill>
                  <a:schemeClr val="accent1"/>
                </a:solidFill>
              </a:rPr>
              <a:t>1</a:t>
            </a:r>
          </a:p>
        </p:txBody>
      </p:sp>
      <p:sp>
        <p:nvSpPr>
          <p:cNvPr id="42" name="Oval 41">
            <a:extLst>
              <a:ext uri="{FF2B5EF4-FFF2-40B4-BE49-F238E27FC236}">
                <a16:creationId xmlns:a16="http://schemas.microsoft.com/office/drawing/2014/main" id="{87DB306F-F6E1-7452-B303-5ACBA17F39D4}"/>
              </a:ext>
            </a:extLst>
          </p:cNvPr>
          <p:cNvSpPr/>
          <p:nvPr/>
        </p:nvSpPr>
        <p:spPr>
          <a:xfrm>
            <a:off x="5700232" y="3169094"/>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43" name="Straight Arrow Connector 42">
            <a:extLst>
              <a:ext uri="{FF2B5EF4-FFF2-40B4-BE49-F238E27FC236}">
                <a16:creationId xmlns:a16="http://schemas.microsoft.com/office/drawing/2014/main" id="{BDF29DE4-B245-2CCF-A453-A0C395D9A58F}"/>
              </a:ext>
            </a:extLst>
          </p:cNvPr>
          <p:cNvCxnSpPr>
            <a:cxnSpLocks/>
            <a:stCxn id="4" idx="6"/>
            <a:endCxn id="42" idx="2"/>
          </p:cNvCxnSpPr>
          <p:nvPr/>
        </p:nvCxnSpPr>
        <p:spPr>
          <a:xfrm>
            <a:off x="5173130" y="2854683"/>
            <a:ext cx="527102"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5EE2204-A031-9299-E34A-48088E8BF189}"/>
              </a:ext>
            </a:extLst>
          </p:cNvPr>
          <p:cNvCxnSpPr>
            <a:cxnSpLocks/>
            <a:stCxn id="41" idx="7"/>
            <a:endCxn id="42" idx="2"/>
          </p:cNvCxnSpPr>
          <p:nvPr/>
        </p:nvCxnSpPr>
        <p:spPr>
          <a:xfrm flipV="1">
            <a:off x="5055986" y="3541811"/>
            <a:ext cx="644246" cy="490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597FF48-9C3D-9501-B0D6-A9869716196B}"/>
              </a:ext>
            </a:extLst>
          </p:cNvPr>
          <p:cNvSpPr/>
          <p:nvPr/>
        </p:nvSpPr>
        <p:spPr>
          <a:xfrm>
            <a:off x="7225036" y="3141267"/>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d</a:t>
            </a:r>
          </a:p>
        </p:txBody>
      </p:sp>
      <p:cxnSp>
        <p:nvCxnSpPr>
          <p:cNvPr id="50" name="Straight Arrow Connector 49">
            <a:extLst>
              <a:ext uri="{FF2B5EF4-FFF2-40B4-BE49-F238E27FC236}">
                <a16:creationId xmlns:a16="http://schemas.microsoft.com/office/drawing/2014/main" id="{810D1E25-67F5-5F98-B82B-4729A8F27CF8}"/>
              </a:ext>
            </a:extLst>
          </p:cNvPr>
          <p:cNvCxnSpPr>
            <a:cxnSpLocks/>
            <a:stCxn id="42" idx="6"/>
            <a:endCxn id="49" idx="2"/>
          </p:cNvCxnSpPr>
          <p:nvPr/>
        </p:nvCxnSpPr>
        <p:spPr>
          <a:xfrm>
            <a:off x="6445666" y="3541811"/>
            <a:ext cx="77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855D19D-AAC9-9E7A-178C-C889C7B8937B}"/>
              </a:ext>
            </a:extLst>
          </p:cNvPr>
          <p:cNvSpPr/>
          <p:nvPr/>
        </p:nvSpPr>
        <p:spPr>
          <a:xfrm>
            <a:off x="8979049"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sp>
        <p:nvSpPr>
          <p:cNvPr id="54" name="Oval 53">
            <a:extLst>
              <a:ext uri="{FF2B5EF4-FFF2-40B4-BE49-F238E27FC236}">
                <a16:creationId xmlns:a16="http://schemas.microsoft.com/office/drawing/2014/main" id="{3BC05EE0-4125-0B96-0D54-C0CCEF44B271}"/>
              </a:ext>
            </a:extLst>
          </p:cNvPr>
          <p:cNvSpPr/>
          <p:nvPr/>
        </p:nvSpPr>
        <p:spPr>
          <a:xfrm>
            <a:off x="7225036" y="1729363"/>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rPr>
              <a:t>ω</a:t>
            </a:r>
            <a:r>
              <a:rPr lang="en-US" sz="2800" baseline="-25000" dirty="0">
                <a:solidFill>
                  <a:schemeClr val="accent1"/>
                </a:solidFill>
              </a:rPr>
              <a:t>2</a:t>
            </a:r>
          </a:p>
        </p:txBody>
      </p:sp>
      <p:cxnSp>
        <p:nvCxnSpPr>
          <p:cNvPr id="55" name="Straight Arrow Connector 54">
            <a:extLst>
              <a:ext uri="{FF2B5EF4-FFF2-40B4-BE49-F238E27FC236}">
                <a16:creationId xmlns:a16="http://schemas.microsoft.com/office/drawing/2014/main" id="{5DF3E5B1-7E1C-8EA4-1B38-6F7C58099D21}"/>
              </a:ext>
            </a:extLst>
          </p:cNvPr>
          <p:cNvCxnSpPr>
            <a:cxnSpLocks/>
            <a:stCxn id="54" idx="6"/>
            <a:endCxn id="53" idx="2"/>
          </p:cNvCxnSpPr>
          <p:nvPr/>
        </p:nvCxnSpPr>
        <p:spPr>
          <a:xfrm>
            <a:off x="8024948" y="2129907"/>
            <a:ext cx="954101" cy="72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64D9515-D478-FCC6-9F68-039904E6CE39}"/>
              </a:ext>
            </a:extLst>
          </p:cNvPr>
          <p:cNvCxnSpPr>
            <a:cxnSpLocks/>
            <a:stCxn id="49" idx="6"/>
            <a:endCxn id="53" idx="2"/>
          </p:cNvCxnSpPr>
          <p:nvPr/>
        </p:nvCxnSpPr>
        <p:spPr>
          <a:xfrm flipV="1">
            <a:off x="8024948" y="2854683"/>
            <a:ext cx="954101"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3BD3422E-52B7-C03E-7239-375DEEB79337}"/>
              </a:ext>
            </a:extLst>
          </p:cNvPr>
          <p:cNvSpPr/>
          <p:nvPr/>
        </p:nvSpPr>
        <p:spPr>
          <a:xfrm>
            <a:off x="10680937"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L</a:t>
            </a:r>
          </a:p>
        </p:txBody>
      </p:sp>
      <p:cxnSp>
        <p:nvCxnSpPr>
          <p:cNvPr id="71" name="Straight Arrow Connector 70">
            <a:extLst>
              <a:ext uri="{FF2B5EF4-FFF2-40B4-BE49-F238E27FC236}">
                <a16:creationId xmlns:a16="http://schemas.microsoft.com/office/drawing/2014/main" id="{251C2A1E-2129-6A1F-0990-E2EEA5490368}"/>
              </a:ext>
            </a:extLst>
          </p:cNvPr>
          <p:cNvCxnSpPr>
            <a:cxnSpLocks/>
            <a:stCxn id="53" idx="6"/>
            <a:endCxn id="70" idx="2"/>
          </p:cNvCxnSpPr>
          <p:nvPr/>
        </p:nvCxnSpPr>
        <p:spPr>
          <a:xfrm>
            <a:off x="9778961" y="2854683"/>
            <a:ext cx="90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200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98BAB63C-E07B-A734-25D7-8EBCC08EA5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107355E-F395-38CB-2694-3A18D9F6FDA2}"/>
              </a:ext>
            </a:extLst>
          </p:cNvPr>
          <p:cNvSpPr txBox="1"/>
          <p:nvPr/>
        </p:nvSpPr>
        <p:spPr>
          <a:xfrm>
            <a:off x="528267" y="318052"/>
            <a:ext cx="2794355" cy="461665"/>
          </a:xfrm>
          <a:prstGeom prst="rect">
            <a:avLst/>
          </a:prstGeom>
          <a:noFill/>
        </p:spPr>
        <p:txBody>
          <a:bodyPr wrap="none" rtlCol="0">
            <a:spAutoFit/>
          </a:bodyPr>
          <a:lstStyle/>
          <a:p>
            <a:r>
              <a:rPr lang="en-US" sz="2400" dirty="0">
                <a:latin typeface="Work Sans" pitchFamily="2" charset="77"/>
              </a:rPr>
              <a:t>The lol() function</a:t>
            </a:r>
          </a:p>
        </p:txBody>
      </p:sp>
      <p:sp>
        <p:nvSpPr>
          <p:cNvPr id="2" name="Oval 1">
            <a:extLst>
              <a:ext uri="{FF2B5EF4-FFF2-40B4-BE49-F238E27FC236}">
                <a16:creationId xmlns:a16="http://schemas.microsoft.com/office/drawing/2014/main" id="{FC718F02-363A-E624-FF82-C4B9BC9521A2}"/>
              </a:ext>
            </a:extLst>
          </p:cNvPr>
          <p:cNvSpPr/>
          <p:nvPr/>
        </p:nvSpPr>
        <p:spPr>
          <a:xfrm>
            <a:off x="385551" y="1977507"/>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𝑥</a:t>
            </a:r>
            <a:r>
              <a:rPr lang="en-US" sz="2800" baseline="-25000" dirty="0">
                <a:solidFill>
                  <a:schemeClr val="accent6"/>
                </a:solidFill>
              </a:rPr>
              <a:t>1</a:t>
            </a:r>
          </a:p>
        </p:txBody>
      </p:sp>
      <p:sp>
        <p:nvSpPr>
          <p:cNvPr id="4" name="Oval 3">
            <a:extLst>
              <a:ext uri="{FF2B5EF4-FFF2-40B4-BE49-F238E27FC236}">
                <a16:creationId xmlns:a16="http://schemas.microsoft.com/office/drawing/2014/main" id="{D3F0709C-FC91-59BC-AB24-6304B016D997}"/>
              </a:ext>
            </a:extLst>
          </p:cNvPr>
          <p:cNvSpPr/>
          <p:nvPr/>
        </p:nvSpPr>
        <p:spPr>
          <a:xfrm>
            <a:off x="4373218"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e</a:t>
            </a:r>
          </a:p>
        </p:txBody>
      </p:sp>
      <p:sp>
        <p:nvSpPr>
          <p:cNvPr id="5" name="Oval 4">
            <a:extLst>
              <a:ext uri="{FF2B5EF4-FFF2-40B4-BE49-F238E27FC236}">
                <a16:creationId xmlns:a16="http://schemas.microsoft.com/office/drawing/2014/main" id="{BA794363-1C21-F384-2ECC-FE155D51C363}"/>
              </a:ext>
            </a:extLst>
          </p:cNvPr>
          <p:cNvSpPr/>
          <p:nvPr/>
        </p:nvSpPr>
        <p:spPr>
          <a:xfrm>
            <a:off x="2048698" y="248196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7" name="Straight Arrow Connector 6">
            <a:extLst>
              <a:ext uri="{FF2B5EF4-FFF2-40B4-BE49-F238E27FC236}">
                <a16:creationId xmlns:a16="http://schemas.microsoft.com/office/drawing/2014/main" id="{78AE4870-6D1A-820D-9E37-33B0B5DEF517}"/>
              </a:ext>
            </a:extLst>
          </p:cNvPr>
          <p:cNvCxnSpPr>
            <a:cxnSpLocks/>
            <a:stCxn id="2" idx="6"/>
            <a:endCxn id="5" idx="2"/>
          </p:cNvCxnSpPr>
          <p:nvPr/>
        </p:nvCxnSpPr>
        <p:spPr>
          <a:xfrm>
            <a:off x="1130985" y="2350224"/>
            <a:ext cx="917713" cy="504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B5B3A1-42D4-9AA7-3352-6A9190CDBBA5}"/>
              </a:ext>
            </a:extLst>
          </p:cNvPr>
          <p:cNvCxnSpPr>
            <a:cxnSpLocks/>
            <a:stCxn id="5" idx="6"/>
            <a:endCxn id="4" idx="2"/>
          </p:cNvCxnSpPr>
          <p:nvPr/>
        </p:nvCxnSpPr>
        <p:spPr>
          <a:xfrm>
            <a:off x="2794132" y="2854683"/>
            <a:ext cx="1579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AE4E3FC-77AC-F46E-6380-2A70A2BB4B26}"/>
              </a:ext>
            </a:extLst>
          </p:cNvPr>
          <p:cNvSpPr/>
          <p:nvPr/>
        </p:nvSpPr>
        <p:spPr>
          <a:xfrm>
            <a:off x="385551" y="340211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𝑥</a:t>
            </a:r>
            <a:r>
              <a:rPr lang="en-US" sz="2800" baseline="-25000" dirty="0">
                <a:solidFill>
                  <a:schemeClr val="accent6"/>
                </a:solidFill>
              </a:rPr>
              <a:t>2</a:t>
            </a:r>
          </a:p>
        </p:txBody>
      </p:sp>
      <p:cxnSp>
        <p:nvCxnSpPr>
          <p:cNvPr id="11" name="Straight Arrow Connector 10">
            <a:extLst>
              <a:ext uri="{FF2B5EF4-FFF2-40B4-BE49-F238E27FC236}">
                <a16:creationId xmlns:a16="http://schemas.microsoft.com/office/drawing/2014/main" id="{CBBA1412-E81A-4456-70E9-77FE56C00279}"/>
              </a:ext>
            </a:extLst>
          </p:cNvPr>
          <p:cNvCxnSpPr>
            <a:cxnSpLocks/>
            <a:stCxn id="6" idx="6"/>
            <a:endCxn id="5" idx="2"/>
          </p:cNvCxnSpPr>
          <p:nvPr/>
        </p:nvCxnSpPr>
        <p:spPr>
          <a:xfrm flipV="1">
            <a:off x="1130985" y="2854683"/>
            <a:ext cx="917713" cy="92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9C380298-5BE2-1676-211F-43A6DFBF525D}"/>
              </a:ext>
            </a:extLst>
          </p:cNvPr>
          <p:cNvSpPr/>
          <p:nvPr/>
        </p:nvSpPr>
        <p:spPr>
          <a:xfrm>
            <a:off x="4373218" y="391452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rPr>
              <a:t>ω</a:t>
            </a:r>
            <a:r>
              <a:rPr lang="en-US" sz="2800" baseline="-25000" dirty="0">
                <a:solidFill>
                  <a:schemeClr val="accent1"/>
                </a:solidFill>
              </a:rPr>
              <a:t>1</a:t>
            </a:r>
          </a:p>
        </p:txBody>
      </p:sp>
      <p:sp>
        <p:nvSpPr>
          <p:cNvPr id="42" name="Oval 41">
            <a:extLst>
              <a:ext uri="{FF2B5EF4-FFF2-40B4-BE49-F238E27FC236}">
                <a16:creationId xmlns:a16="http://schemas.microsoft.com/office/drawing/2014/main" id="{FF9192F7-928F-4AC3-A71D-E6DC673CD8C0}"/>
              </a:ext>
            </a:extLst>
          </p:cNvPr>
          <p:cNvSpPr/>
          <p:nvPr/>
        </p:nvSpPr>
        <p:spPr>
          <a:xfrm>
            <a:off x="5700232" y="3169094"/>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43" name="Straight Arrow Connector 42">
            <a:extLst>
              <a:ext uri="{FF2B5EF4-FFF2-40B4-BE49-F238E27FC236}">
                <a16:creationId xmlns:a16="http://schemas.microsoft.com/office/drawing/2014/main" id="{3214AE57-CCE1-7733-24D7-D7F39ECDF12C}"/>
              </a:ext>
            </a:extLst>
          </p:cNvPr>
          <p:cNvCxnSpPr>
            <a:cxnSpLocks/>
            <a:stCxn id="4" idx="6"/>
            <a:endCxn id="42" idx="2"/>
          </p:cNvCxnSpPr>
          <p:nvPr/>
        </p:nvCxnSpPr>
        <p:spPr>
          <a:xfrm>
            <a:off x="5173130" y="2854683"/>
            <a:ext cx="527102"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B7AA12-34F3-CDC5-31BB-9CC4719D9C05}"/>
              </a:ext>
            </a:extLst>
          </p:cNvPr>
          <p:cNvCxnSpPr>
            <a:cxnSpLocks/>
            <a:stCxn id="41" idx="7"/>
            <a:endCxn id="42" idx="2"/>
          </p:cNvCxnSpPr>
          <p:nvPr/>
        </p:nvCxnSpPr>
        <p:spPr>
          <a:xfrm flipV="1">
            <a:off x="5055986" y="3541811"/>
            <a:ext cx="644246" cy="490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56AF3FF-D84E-E6B1-E647-5FBF51705F98}"/>
              </a:ext>
            </a:extLst>
          </p:cNvPr>
          <p:cNvSpPr/>
          <p:nvPr/>
        </p:nvSpPr>
        <p:spPr>
          <a:xfrm>
            <a:off x="7225036" y="3141267"/>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d</a:t>
            </a:r>
          </a:p>
        </p:txBody>
      </p:sp>
      <p:cxnSp>
        <p:nvCxnSpPr>
          <p:cNvPr id="50" name="Straight Arrow Connector 49">
            <a:extLst>
              <a:ext uri="{FF2B5EF4-FFF2-40B4-BE49-F238E27FC236}">
                <a16:creationId xmlns:a16="http://schemas.microsoft.com/office/drawing/2014/main" id="{9F80121D-4A36-EFD8-82A8-BC71E88E662A}"/>
              </a:ext>
            </a:extLst>
          </p:cNvPr>
          <p:cNvCxnSpPr>
            <a:cxnSpLocks/>
            <a:stCxn id="42" idx="6"/>
            <a:endCxn id="49" idx="2"/>
          </p:cNvCxnSpPr>
          <p:nvPr/>
        </p:nvCxnSpPr>
        <p:spPr>
          <a:xfrm>
            <a:off x="6445666" y="3541811"/>
            <a:ext cx="77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7DE37BC-7998-2A08-EF36-013C5CE3F6B8}"/>
              </a:ext>
            </a:extLst>
          </p:cNvPr>
          <p:cNvSpPr/>
          <p:nvPr/>
        </p:nvSpPr>
        <p:spPr>
          <a:xfrm>
            <a:off x="8979049"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sp>
        <p:nvSpPr>
          <p:cNvPr id="54" name="Oval 53">
            <a:extLst>
              <a:ext uri="{FF2B5EF4-FFF2-40B4-BE49-F238E27FC236}">
                <a16:creationId xmlns:a16="http://schemas.microsoft.com/office/drawing/2014/main" id="{26FA63D0-C4DB-472E-9550-75D9B7D0B9CE}"/>
              </a:ext>
            </a:extLst>
          </p:cNvPr>
          <p:cNvSpPr/>
          <p:nvPr/>
        </p:nvSpPr>
        <p:spPr>
          <a:xfrm>
            <a:off x="7225036" y="1729363"/>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rPr>
              <a:t>ω</a:t>
            </a:r>
            <a:r>
              <a:rPr lang="en-US" sz="2800" baseline="-25000" dirty="0">
                <a:solidFill>
                  <a:schemeClr val="accent1"/>
                </a:solidFill>
              </a:rPr>
              <a:t>2</a:t>
            </a:r>
          </a:p>
        </p:txBody>
      </p:sp>
      <p:cxnSp>
        <p:nvCxnSpPr>
          <p:cNvPr id="55" name="Straight Arrow Connector 54">
            <a:extLst>
              <a:ext uri="{FF2B5EF4-FFF2-40B4-BE49-F238E27FC236}">
                <a16:creationId xmlns:a16="http://schemas.microsoft.com/office/drawing/2014/main" id="{53778603-EEB6-6466-243E-B50E2F359FBB}"/>
              </a:ext>
            </a:extLst>
          </p:cNvPr>
          <p:cNvCxnSpPr>
            <a:cxnSpLocks/>
            <a:stCxn id="54" idx="6"/>
            <a:endCxn id="53" idx="2"/>
          </p:cNvCxnSpPr>
          <p:nvPr/>
        </p:nvCxnSpPr>
        <p:spPr>
          <a:xfrm>
            <a:off x="8024948" y="2129907"/>
            <a:ext cx="954101" cy="72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0C6BE09-76F6-DE3A-7038-11137CA30BA8}"/>
              </a:ext>
            </a:extLst>
          </p:cNvPr>
          <p:cNvCxnSpPr>
            <a:cxnSpLocks/>
            <a:stCxn id="49" idx="6"/>
            <a:endCxn id="53" idx="2"/>
          </p:cNvCxnSpPr>
          <p:nvPr/>
        </p:nvCxnSpPr>
        <p:spPr>
          <a:xfrm flipV="1">
            <a:off x="8024948" y="2854683"/>
            <a:ext cx="954101"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C39E0989-ED29-3FC7-3B46-ACD3C4664484}"/>
              </a:ext>
            </a:extLst>
          </p:cNvPr>
          <p:cNvSpPr/>
          <p:nvPr/>
        </p:nvSpPr>
        <p:spPr>
          <a:xfrm>
            <a:off x="10680937"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L</a:t>
            </a:r>
          </a:p>
        </p:txBody>
      </p:sp>
      <p:cxnSp>
        <p:nvCxnSpPr>
          <p:cNvPr id="71" name="Straight Arrow Connector 70">
            <a:extLst>
              <a:ext uri="{FF2B5EF4-FFF2-40B4-BE49-F238E27FC236}">
                <a16:creationId xmlns:a16="http://schemas.microsoft.com/office/drawing/2014/main" id="{5F94F967-3F99-A693-8EA6-36CB7BB0451E}"/>
              </a:ext>
            </a:extLst>
          </p:cNvPr>
          <p:cNvCxnSpPr>
            <a:cxnSpLocks/>
            <a:stCxn id="53" idx="6"/>
            <a:endCxn id="70" idx="2"/>
          </p:cNvCxnSpPr>
          <p:nvPr/>
        </p:nvCxnSpPr>
        <p:spPr>
          <a:xfrm>
            <a:off x="9778961" y="2854683"/>
            <a:ext cx="90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89AA1D-BF79-97DA-B83C-461BFED86EE0}"/>
                  </a:ext>
                </a:extLst>
              </p:cNvPr>
              <p:cNvSpPr txBox="1"/>
              <p:nvPr/>
            </p:nvSpPr>
            <p:spPr>
              <a:xfrm>
                <a:off x="9957863" y="1351352"/>
                <a:ext cx="2615337"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accent4">
                                  <a:lumMod val="75000"/>
                                </a:schemeClr>
                              </a:solidFill>
                              <a:latin typeface="Cambria Math" panose="02040503050406030204" pitchFamily="18" charset="0"/>
                            </a:rPr>
                          </m:ctrlPr>
                        </m:fPr>
                        <m:num>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𝐿</m:t>
                          </m:r>
                        </m:num>
                        <m:den>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𝐿</m:t>
                          </m:r>
                        </m:den>
                      </m:f>
                      <m:r>
                        <a:rPr lang="en-US" sz="2400" b="0" i="1" smtClean="0">
                          <a:solidFill>
                            <a:schemeClr val="accent4">
                              <a:lumMod val="75000"/>
                            </a:schemeClr>
                          </a:solidFill>
                          <a:latin typeface="Cambria Math" panose="02040503050406030204" pitchFamily="18" charset="0"/>
                        </a:rPr>
                        <m:t>=1</m:t>
                      </m:r>
                    </m:oMath>
                  </m:oMathPara>
                </a14:m>
                <a:endParaRPr lang="en-US" sz="2400" dirty="0">
                  <a:solidFill>
                    <a:schemeClr val="accent4">
                      <a:lumMod val="75000"/>
                    </a:schemeClr>
                  </a:solidFill>
                </a:endParaRPr>
              </a:p>
            </p:txBody>
          </p:sp>
        </mc:Choice>
        <mc:Fallback xmlns="">
          <p:sp>
            <p:nvSpPr>
              <p:cNvPr id="8" name="TextBox 7">
                <a:extLst>
                  <a:ext uri="{FF2B5EF4-FFF2-40B4-BE49-F238E27FC236}">
                    <a16:creationId xmlns:a16="http://schemas.microsoft.com/office/drawing/2014/main" id="{C289AA1D-BF79-97DA-B83C-461BFED86EE0}"/>
                  </a:ext>
                </a:extLst>
              </p:cNvPr>
              <p:cNvSpPr txBox="1">
                <a:spLocks noRot="1" noChangeAspect="1" noMove="1" noResize="1" noEditPoints="1" noAdjustHandles="1" noChangeArrowheads="1" noChangeShapeType="1" noTextEdit="1"/>
              </p:cNvSpPr>
              <p:nvPr/>
            </p:nvSpPr>
            <p:spPr>
              <a:xfrm>
                <a:off x="9957863" y="1351352"/>
                <a:ext cx="2615337" cy="702244"/>
              </a:xfrm>
              <a:prstGeom prst="rect">
                <a:avLst/>
              </a:prstGeom>
              <a:blipFill>
                <a:blip r:embed="rId3"/>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4C7F56-5CE8-B8E0-3B64-D3A3A94C492F}"/>
                  </a:ext>
                </a:extLst>
              </p:cNvPr>
              <p:cNvSpPr txBox="1"/>
              <p:nvPr/>
            </p:nvSpPr>
            <p:spPr>
              <a:xfrm>
                <a:off x="6561994" y="825798"/>
                <a:ext cx="2615337" cy="762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accent4">
                                  <a:lumMod val="75000"/>
                                </a:schemeClr>
                              </a:solidFill>
                              <a:latin typeface="Cambria Math" panose="02040503050406030204" pitchFamily="18" charset="0"/>
                            </a:rPr>
                          </m:ctrlPr>
                        </m:fPr>
                        <m:num>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𝐿</m:t>
                          </m:r>
                        </m:num>
                        <m:den>
                          <m:r>
                            <a:rPr lang="en-US" sz="2400" b="0" i="1" smtClean="0">
                              <a:solidFill>
                                <a:schemeClr val="accent4">
                                  <a:lumMod val="75000"/>
                                </a:schemeClr>
                              </a:solidFill>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𝜔</m:t>
                              </m:r>
                            </m:e>
                            <m:sub>
                              <m:r>
                                <a:rPr lang="en-US" sz="2400" b="0" i="1" smtClean="0">
                                  <a:solidFill>
                                    <a:schemeClr val="accent4">
                                      <a:lumMod val="75000"/>
                                    </a:schemeClr>
                                  </a:solidFill>
                                  <a:latin typeface="Cambria Math" panose="02040503050406030204" pitchFamily="18" charset="0"/>
                                </a:rPr>
                                <m:t>2</m:t>
                              </m:r>
                            </m:sub>
                          </m:sSub>
                        </m:den>
                      </m:f>
                    </m:oMath>
                  </m:oMathPara>
                </a14:m>
                <a:endParaRPr lang="en-US" sz="2400" dirty="0">
                  <a:solidFill>
                    <a:schemeClr val="accent4">
                      <a:lumMod val="75000"/>
                    </a:schemeClr>
                  </a:solidFill>
                </a:endParaRPr>
              </a:p>
            </p:txBody>
          </p:sp>
        </mc:Choice>
        <mc:Fallback xmlns="">
          <p:sp>
            <p:nvSpPr>
              <p:cNvPr id="10" name="TextBox 9">
                <a:extLst>
                  <a:ext uri="{FF2B5EF4-FFF2-40B4-BE49-F238E27FC236}">
                    <a16:creationId xmlns:a16="http://schemas.microsoft.com/office/drawing/2014/main" id="{C64C7F56-5CE8-B8E0-3B64-D3A3A94C492F}"/>
                  </a:ext>
                </a:extLst>
              </p:cNvPr>
              <p:cNvSpPr txBox="1">
                <a:spLocks noRot="1" noChangeAspect="1" noMove="1" noResize="1" noEditPoints="1" noAdjustHandles="1" noChangeArrowheads="1" noChangeShapeType="1" noTextEdit="1"/>
              </p:cNvSpPr>
              <p:nvPr/>
            </p:nvSpPr>
            <p:spPr>
              <a:xfrm>
                <a:off x="6561994" y="825798"/>
                <a:ext cx="2615337" cy="762709"/>
              </a:xfrm>
              <a:prstGeom prst="rect">
                <a:avLst/>
              </a:prstGeom>
              <a:blipFill>
                <a:blip r:embed="rId4"/>
                <a:stretch>
                  <a:fillRect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805DB3-8739-ADD2-7312-138BEE21B08B}"/>
                  </a:ext>
                </a:extLst>
              </p:cNvPr>
              <p:cNvSpPr txBox="1"/>
              <p:nvPr/>
            </p:nvSpPr>
            <p:spPr>
              <a:xfrm>
                <a:off x="3457612" y="4824641"/>
                <a:ext cx="2615337" cy="762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accent4">
                                  <a:lumMod val="75000"/>
                                </a:schemeClr>
                              </a:solidFill>
                              <a:latin typeface="Cambria Math" panose="02040503050406030204" pitchFamily="18" charset="0"/>
                            </a:rPr>
                          </m:ctrlPr>
                        </m:fPr>
                        <m:num>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𝐿</m:t>
                          </m:r>
                        </m:num>
                        <m:den>
                          <m:r>
                            <a:rPr lang="en-US" sz="2400" b="0" i="1" smtClean="0">
                              <a:solidFill>
                                <a:schemeClr val="accent4">
                                  <a:lumMod val="75000"/>
                                </a:schemeClr>
                              </a:solidFill>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𝜔</m:t>
                              </m:r>
                            </m:e>
                            <m:sub>
                              <m:r>
                                <a:rPr lang="en-US" sz="2400" b="0" i="1" smtClean="0">
                                  <a:solidFill>
                                    <a:schemeClr val="accent4">
                                      <a:lumMod val="75000"/>
                                    </a:schemeClr>
                                  </a:solidFill>
                                  <a:latin typeface="Cambria Math" panose="02040503050406030204" pitchFamily="18" charset="0"/>
                                </a:rPr>
                                <m:t>1</m:t>
                              </m:r>
                            </m:sub>
                          </m:sSub>
                        </m:den>
                      </m:f>
                    </m:oMath>
                  </m:oMathPara>
                </a14:m>
                <a:endParaRPr lang="en-US" sz="2400" dirty="0">
                  <a:solidFill>
                    <a:schemeClr val="accent4">
                      <a:lumMod val="75000"/>
                    </a:schemeClr>
                  </a:solidFill>
                </a:endParaRPr>
              </a:p>
            </p:txBody>
          </p:sp>
        </mc:Choice>
        <mc:Fallback xmlns="">
          <p:sp>
            <p:nvSpPr>
              <p:cNvPr id="12" name="TextBox 11">
                <a:extLst>
                  <a:ext uri="{FF2B5EF4-FFF2-40B4-BE49-F238E27FC236}">
                    <a16:creationId xmlns:a16="http://schemas.microsoft.com/office/drawing/2014/main" id="{C1805DB3-8739-ADD2-7312-138BEE21B08B}"/>
                  </a:ext>
                </a:extLst>
              </p:cNvPr>
              <p:cNvSpPr txBox="1">
                <a:spLocks noRot="1" noChangeAspect="1" noMove="1" noResize="1" noEditPoints="1" noAdjustHandles="1" noChangeArrowheads="1" noChangeShapeType="1" noTextEdit="1"/>
              </p:cNvSpPr>
              <p:nvPr/>
            </p:nvSpPr>
            <p:spPr>
              <a:xfrm>
                <a:off x="3457612" y="4824641"/>
                <a:ext cx="2615337" cy="762709"/>
              </a:xfrm>
              <a:prstGeom prst="rect">
                <a:avLst/>
              </a:prstGeom>
              <a:blipFill>
                <a:blip r:embed="rId5"/>
                <a:stretch>
                  <a:fillRect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0396BE-C9CF-F2F3-B74F-0FDA9F254F78}"/>
                  </a:ext>
                </a:extLst>
              </p:cNvPr>
              <p:cNvSpPr txBox="1"/>
              <p:nvPr/>
            </p:nvSpPr>
            <p:spPr>
              <a:xfrm>
                <a:off x="-566639" y="4334261"/>
                <a:ext cx="2615337" cy="762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accent4">
                                  <a:lumMod val="75000"/>
                                </a:schemeClr>
                              </a:solidFill>
                              <a:latin typeface="Cambria Math" panose="02040503050406030204" pitchFamily="18" charset="0"/>
                            </a:rPr>
                          </m:ctrlPr>
                        </m:fPr>
                        <m:num>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𝐿</m:t>
                          </m:r>
                        </m:num>
                        <m:den>
                          <m:r>
                            <a:rPr lang="en-US" sz="2400" b="0" i="1" smtClean="0">
                              <a:solidFill>
                                <a:schemeClr val="accent4">
                                  <a:lumMod val="75000"/>
                                </a:schemeClr>
                              </a:solidFill>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𝑥</m:t>
                              </m:r>
                            </m:e>
                            <m:sub>
                              <m:r>
                                <a:rPr lang="en-US" sz="2400" b="0" i="1" smtClean="0">
                                  <a:solidFill>
                                    <a:schemeClr val="accent4">
                                      <a:lumMod val="75000"/>
                                    </a:schemeClr>
                                  </a:solidFill>
                                  <a:latin typeface="Cambria Math" panose="02040503050406030204" pitchFamily="18" charset="0"/>
                                </a:rPr>
                                <m:t>2</m:t>
                              </m:r>
                            </m:sub>
                          </m:sSub>
                        </m:den>
                      </m:f>
                    </m:oMath>
                  </m:oMathPara>
                </a14:m>
                <a:endParaRPr lang="en-US" sz="2400" dirty="0">
                  <a:solidFill>
                    <a:schemeClr val="accent4">
                      <a:lumMod val="75000"/>
                    </a:schemeClr>
                  </a:solidFill>
                </a:endParaRPr>
              </a:p>
            </p:txBody>
          </p:sp>
        </mc:Choice>
        <mc:Fallback xmlns="">
          <p:sp>
            <p:nvSpPr>
              <p:cNvPr id="13" name="TextBox 12">
                <a:extLst>
                  <a:ext uri="{FF2B5EF4-FFF2-40B4-BE49-F238E27FC236}">
                    <a16:creationId xmlns:a16="http://schemas.microsoft.com/office/drawing/2014/main" id="{3F0396BE-C9CF-F2F3-B74F-0FDA9F254F78}"/>
                  </a:ext>
                </a:extLst>
              </p:cNvPr>
              <p:cNvSpPr txBox="1">
                <a:spLocks noRot="1" noChangeAspect="1" noMove="1" noResize="1" noEditPoints="1" noAdjustHandles="1" noChangeArrowheads="1" noChangeShapeType="1" noTextEdit="1"/>
              </p:cNvSpPr>
              <p:nvPr/>
            </p:nvSpPr>
            <p:spPr>
              <a:xfrm>
                <a:off x="-566639" y="4334261"/>
                <a:ext cx="2615337" cy="762709"/>
              </a:xfrm>
              <a:prstGeom prst="rect">
                <a:avLst/>
              </a:prstGeom>
              <a:blipFill>
                <a:blip r:embed="rId6"/>
                <a:stretch>
                  <a:fillRect t="-1639" b="-9836"/>
                </a:stretch>
              </a:blipFill>
            </p:spPr>
            <p:txBody>
              <a:bodyPr/>
              <a:lstStyle/>
              <a:p>
                <a:r>
                  <a:rPr lang="en-US">
                    <a:noFill/>
                  </a:rPr>
                  <a:t> </a:t>
                </a:r>
              </a:p>
            </p:txBody>
          </p:sp>
        </mc:Fallback>
      </mc:AlternateContent>
    </p:spTree>
    <p:extLst>
      <p:ext uri="{BB962C8B-B14F-4D97-AF65-F5344CB8AC3E}">
        <p14:creationId xmlns:p14="http://schemas.microsoft.com/office/powerpoint/2010/main" val="3876559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547601C2-4442-B5A4-20BA-4F52F2A989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5BCCD49-56B5-ED94-419B-61145EE5D0F3}"/>
              </a:ext>
            </a:extLst>
          </p:cNvPr>
          <p:cNvSpPr txBox="1"/>
          <p:nvPr/>
        </p:nvSpPr>
        <p:spPr>
          <a:xfrm>
            <a:off x="528267" y="318052"/>
            <a:ext cx="5974713" cy="461665"/>
          </a:xfrm>
          <a:prstGeom prst="rect">
            <a:avLst/>
          </a:prstGeom>
          <a:noFill/>
        </p:spPr>
        <p:txBody>
          <a:bodyPr wrap="none" rtlCol="0">
            <a:spAutoFit/>
          </a:bodyPr>
          <a:lstStyle/>
          <a:p>
            <a:r>
              <a:rPr lang="en-US" sz="2400" dirty="0">
                <a:latin typeface="Work Sans" pitchFamily="2" charset="77"/>
              </a:rPr>
              <a:t>Gradient descent for the lol() function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1C29B9-4187-F660-BEE8-4A2A9133B455}"/>
                  </a:ext>
                </a:extLst>
              </p:cNvPr>
              <p:cNvSpPr txBox="1"/>
              <p:nvPr/>
            </p:nvSpPr>
            <p:spPr>
              <a:xfrm>
                <a:off x="4017576" y="3610508"/>
                <a:ext cx="2615337" cy="762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𝜔</m:t>
                          </m:r>
                        </m:e>
                        <m:sub>
                          <m:r>
                            <a:rPr lang="en-US" sz="2400" b="0" i="1" smtClean="0">
                              <a:solidFill>
                                <a:schemeClr val="accent4">
                                  <a:lumMod val="75000"/>
                                </a:schemeClr>
                              </a:solidFill>
                              <a:latin typeface="Cambria Math" panose="02040503050406030204" pitchFamily="18" charset="0"/>
                            </a:rPr>
                            <m:t>2</m:t>
                          </m:r>
                        </m:sub>
                      </m:sSub>
                      <m:r>
                        <a:rPr lang="en-US" sz="2400" b="0" i="1" smtClean="0">
                          <a:solidFill>
                            <a:schemeClr val="accent4">
                              <a:lumMod val="75000"/>
                            </a:schemeClr>
                          </a:solidFill>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𝜔</m:t>
                          </m:r>
                        </m:e>
                        <m:sub>
                          <m:r>
                            <a:rPr lang="en-US" sz="2400" b="0" i="1" smtClean="0">
                              <a:solidFill>
                                <a:schemeClr val="accent4">
                                  <a:lumMod val="75000"/>
                                </a:schemeClr>
                              </a:solidFill>
                              <a:latin typeface="Cambria Math" panose="02040503050406030204" pitchFamily="18" charset="0"/>
                            </a:rPr>
                            <m:t>2</m:t>
                          </m:r>
                        </m:sub>
                      </m:sSub>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ea typeface="Cambria Math" panose="02040503050406030204" pitchFamily="18" charset="0"/>
                        </a:rPr>
                        <m:t>𝜂</m:t>
                      </m:r>
                      <m:f>
                        <m:fPr>
                          <m:ctrlPr>
                            <a:rPr lang="en-US" sz="2400" i="1" smtClean="0">
                              <a:solidFill>
                                <a:schemeClr val="accent4">
                                  <a:lumMod val="75000"/>
                                </a:schemeClr>
                              </a:solidFill>
                              <a:latin typeface="Cambria Math" panose="02040503050406030204" pitchFamily="18" charset="0"/>
                            </a:rPr>
                          </m:ctrlPr>
                        </m:fPr>
                        <m:num>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𝐿</m:t>
                          </m:r>
                        </m:num>
                        <m:den>
                          <m:r>
                            <a:rPr lang="en-US" sz="2400" b="0" i="1" smtClean="0">
                              <a:solidFill>
                                <a:schemeClr val="accent4">
                                  <a:lumMod val="75000"/>
                                </a:schemeClr>
                              </a:solidFill>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𝜔</m:t>
                              </m:r>
                            </m:e>
                            <m:sub>
                              <m:r>
                                <a:rPr lang="en-US" sz="2400" b="0" i="1" smtClean="0">
                                  <a:solidFill>
                                    <a:schemeClr val="accent4">
                                      <a:lumMod val="75000"/>
                                    </a:schemeClr>
                                  </a:solidFill>
                                  <a:latin typeface="Cambria Math" panose="02040503050406030204" pitchFamily="18" charset="0"/>
                                </a:rPr>
                                <m:t>2</m:t>
                              </m:r>
                            </m:sub>
                          </m:sSub>
                        </m:den>
                      </m:f>
                    </m:oMath>
                  </m:oMathPara>
                </a14:m>
                <a:endParaRPr lang="en-US" sz="2400" dirty="0">
                  <a:solidFill>
                    <a:schemeClr val="accent4">
                      <a:lumMod val="75000"/>
                    </a:schemeClr>
                  </a:solidFill>
                </a:endParaRPr>
              </a:p>
            </p:txBody>
          </p:sp>
        </mc:Choice>
        <mc:Fallback xmlns="">
          <p:sp>
            <p:nvSpPr>
              <p:cNvPr id="10" name="TextBox 9">
                <a:extLst>
                  <a:ext uri="{FF2B5EF4-FFF2-40B4-BE49-F238E27FC236}">
                    <a16:creationId xmlns:a16="http://schemas.microsoft.com/office/drawing/2014/main" id="{BF1C29B9-4187-F660-BEE8-4A2A9133B455}"/>
                  </a:ext>
                </a:extLst>
              </p:cNvPr>
              <p:cNvSpPr txBox="1">
                <a:spLocks noRot="1" noChangeAspect="1" noMove="1" noResize="1" noEditPoints="1" noAdjustHandles="1" noChangeArrowheads="1" noChangeShapeType="1" noTextEdit="1"/>
              </p:cNvSpPr>
              <p:nvPr/>
            </p:nvSpPr>
            <p:spPr>
              <a:xfrm>
                <a:off x="4017576" y="3610508"/>
                <a:ext cx="2615337" cy="762709"/>
              </a:xfrm>
              <a:prstGeom prst="rect">
                <a:avLst/>
              </a:prstGeom>
              <a:blipFill>
                <a:blip r:embed="rId3"/>
                <a:stretch>
                  <a:fillRect t="-1639"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1E8CEB-0760-6602-288F-06C76A047E34}"/>
                  </a:ext>
                </a:extLst>
              </p:cNvPr>
              <p:cNvSpPr txBox="1"/>
              <p:nvPr/>
            </p:nvSpPr>
            <p:spPr>
              <a:xfrm>
                <a:off x="4017576" y="2291917"/>
                <a:ext cx="2615337" cy="762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𝜔</m:t>
                          </m:r>
                        </m:e>
                        <m:sub>
                          <m:r>
                            <a:rPr lang="en-US" sz="2400" b="0" i="1" smtClean="0">
                              <a:solidFill>
                                <a:schemeClr val="accent4">
                                  <a:lumMod val="75000"/>
                                </a:schemeClr>
                              </a:solidFill>
                              <a:latin typeface="Cambria Math" panose="02040503050406030204" pitchFamily="18" charset="0"/>
                            </a:rPr>
                            <m:t>1</m:t>
                          </m:r>
                        </m:sub>
                      </m:sSub>
                      <m:r>
                        <a:rPr lang="en-US" sz="2400" b="0" i="1" smtClean="0">
                          <a:solidFill>
                            <a:schemeClr val="accent4">
                              <a:lumMod val="75000"/>
                            </a:schemeClr>
                          </a:solidFill>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𝜔</m:t>
                          </m:r>
                        </m:e>
                        <m:sub>
                          <m:r>
                            <a:rPr lang="en-US" sz="2400" b="0" i="1" smtClean="0">
                              <a:solidFill>
                                <a:schemeClr val="accent4">
                                  <a:lumMod val="75000"/>
                                </a:schemeClr>
                              </a:solidFill>
                              <a:latin typeface="Cambria Math" panose="02040503050406030204" pitchFamily="18" charset="0"/>
                            </a:rPr>
                            <m:t>1</m:t>
                          </m:r>
                        </m:sub>
                      </m:sSub>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ea typeface="Cambria Math" panose="02040503050406030204" pitchFamily="18" charset="0"/>
                        </a:rPr>
                        <m:t>𝜂</m:t>
                      </m:r>
                      <m:f>
                        <m:fPr>
                          <m:ctrlPr>
                            <a:rPr lang="en-US" sz="2400" i="1" smtClean="0">
                              <a:solidFill>
                                <a:schemeClr val="accent4">
                                  <a:lumMod val="75000"/>
                                </a:schemeClr>
                              </a:solidFill>
                              <a:latin typeface="Cambria Math" panose="02040503050406030204" pitchFamily="18" charset="0"/>
                            </a:rPr>
                          </m:ctrlPr>
                        </m:fPr>
                        <m:num>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𝐿</m:t>
                          </m:r>
                        </m:num>
                        <m:den>
                          <m:r>
                            <a:rPr lang="en-US" sz="2400" b="0" i="1" smtClean="0">
                              <a:solidFill>
                                <a:schemeClr val="accent4">
                                  <a:lumMod val="75000"/>
                                </a:schemeClr>
                              </a:solidFill>
                              <a:latin typeface="Cambria Math" panose="02040503050406030204" pitchFamily="18" charset="0"/>
                            </a:rPr>
                            <m:t>𝜕</m:t>
                          </m:r>
                          <m:sSub>
                            <m:sSubPr>
                              <m:ctrlPr>
                                <a:rPr lang="en-US" sz="2400" b="0" i="1" smtClean="0">
                                  <a:solidFill>
                                    <a:schemeClr val="accent4">
                                      <a:lumMod val="75000"/>
                                    </a:schemeClr>
                                  </a:solidFill>
                                  <a:latin typeface="Cambria Math" panose="02040503050406030204" pitchFamily="18" charset="0"/>
                                </a:rPr>
                              </m:ctrlPr>
                            </m:sSubPr>
                            <m:e>
                              <m:r>
                                <a:rPr lang="en-US" sz="2400" b="0" i="1" smtClean="0">
                                  <a:solidFill>
                                    <a:schemeClr val="accent4">
                                      <a:lumMod val="75000"/>
                                    </a:schemeClr>
                                  </a:solidFill>
                                  <a:latin typeface="Cambria Math" panose="02040503050406030204" pitchFamily="18" charset="0"/>
                                </a:rPr>
                                <m:t>𝜔</m:t>
                              </m:r>
                            </m:e>
                            <m:sub>
                              <m:r>
                                <a:rPr lang="en-US" sz="2400" b="0" i="1" smtClean="0">
                                  <a:solidFill>
                                    <a:schemeClr val="accent4">
                                      <a:lumMod val="75000"/>
                                    </a:schemeClr>
                                  </a:solidFill>
                                  <a:latin typeface="Cambria Math" panose="02040503050406030204" pitchFamily="18" charset="0"/>
                                </a:rPr>
                                <m:t>1</m:t>
                              </m:r>
                            </m:sub>
                          </m:sSub>
                        </m:den>
                      </m:f>
                    </m:oMath>
                  </m:oMathPara>
                </a14:m>
                <a:endParaRPr lang="en-US" sz="2400" dirty="0">
                  <a:solidFill>
                    <a:schemeClr val="accent4">
                      <a:lumMod val="75000"/>
                    </a:schemeClr>
                  </a:solidFill>
                </a:endParaRPr>
              </a:p>
            </p:txBody>
          </p:sp>
        </mc:Choice>
        <mc:Fallback xmlns="">
          <p:sp>
            <p:nvSpPr>
              <p:cNvPr id="15" name="TextBox 14">
                <a:extLst>
                  <a:ext uri="{FF2B5EF4-FFF2-40B4-BE49-F238E27FC236}">
                    <a16:creationId xmlns:a16="http://schemas.microsoft.com/office/drawing/2014/main" id="{291E8CEB-0760-6602-288F-06C76A047E34}"/>
                  </a:ext>
                </a:extLst>
              </p:cNvPr>
              <p:cNvSpPr txBox="1">
                <a:spLocks noRot="1" noChangeAspect="1" noMove="1" noResize="1" noEditPoints="1" noAdjustHandles="1" noChangeArrowheads="1" noChangeShapeType="1" noTextEdit="1"/>
              </p:cNvSpPr>
              <p:nvPr/>
            </p:nvSpPr>
            <p:spPr>
              <a:xfrm>
                <a:off x="4017576" y="2291917"/>
                <a:ext cx="2615337" cy="762709"/>
              </a:xfrm>
              <a:prstGeom prst="rect">
                <a:avLst/>
              </a:prstGeom>
              <a:blipFill>
                <a:blip r:embed="rId4"/>
                <a:stretch>
                  <a:fillRect b="-9836"/>
                </a:stretch>
              </a:blipFill>
            </p:spPr>
            <p:txBody>
              <a:bodyPr/>
              <a:lstStyle/>
              <a:p>
                <a:r>
                  <a:rPr lang="en-US">
                    <a:noFill/>
                  </a:rPr>
                  <a:t> </a:t>
                </a:r>
              </a:p>
            </p:txBody>
          </p:sp>
        </mc:Fallback>
      </mc:AlternateContent>
    </p:spTree>
    <p:extLst>
      <p:ext uri="{BB962C8B-B14F-4D97-AF65-F5344CB8AC3E}">
        <p14:creationId xmlns:p14="http://schemas.microsoft.com/office/powerpoint/2010/main" val="2398823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944CDFA2-65FA-ADCF-D22F-A996C0A21B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4F2C1B-214A-4FA5-AEB7-D34E1BE49311}"/>
              </a:ext>
            </a:extLst>
          </p:cNvPr>
          <p:cNvSpPr txBox="1"/>
          <p:nvPr/>
        </p:nvSpPr>
        <p:spPr>
          <a:xfrm>
            <a:off x="528267" y="318052"/>
            <a:ext cx="2794355" cy="461665"/>
          </a:xfrm>
          <a:prstGeom prst="rect">
            <a:avLst/>
          </a:prstGeom>
          <a:noFill/>
        </p:spPr>
        <p:txBody>
          <a:bodyPr wrap="none" rtlCol="0">
            <a:spAutoFit/>
          </a:bodyPr>
          <a:lstStyle/>
          <a:p>
            <a:r>
              <a:rPr lang="en-US" sz="2400" dirty="0">
                <a:latin typeface="Work Sans" pitchFamily="2" charset="77"/>
              </a:rPr>
              <a:t>The lol() function</a:t>
            </a:r>
          </a:p>
        </p:txBody>
      </p:sp>
      <p:sp>
        <p:nvSpPr>
          <p:cNvPr id="2" name="Oval 1">
            <a:extLst>
              <a:ext uri="{FF2B5EF4-FFF2-40B4-BE49-F238E27FC236}">
                <a16:creationId xmlns:a16="http://schemas.microsoft.com/office/drawing/2014/main" id="{18BAC715-E07B-0921-5DB9-FBB03D835F7A}"/>
              </a:ext>
            </a:extLst>
          </p:cNvPr>
          <p:cNvSpPr/>
          <p:nvPr/>
        </p:nvSpPr>
        <p:spPr>
          <a:xfrm>
            <a:off x="385551" y="1977507"/>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r>
              <a:rPr lang="en-US" sz="2800" baseline="-25000" dirty="0">
                <a:solidFill>
                  <a:schemeClr val="tx2"/>
                </a:solidFill>
              </a:rPr>
              <a:t>1</a:t>
            </a:r>
          </a:p>
        </p:txBody>
      </p:sp>
      <p:sp>
        <p:nvSpPr>
          <p:cNvPr id="4" name="Oval 3">
            <a:extLst>
              <a:ext uri="{FF2B5EF4-FFF2-40B4-BE49-F238E27FC236}">
                <a16:creationId xmlns:a16="http://schemas.microsoft.com/office/drawing/2014/main" id="{4741356B-2D4E-564B-1CD4-2F8B7B93ADF9}"/>
              </a:ext>
            </a:extLst>
          </p:cNvPr>
          <p:cNvSpPr/>
          <p:nvPr/>
        </p:nvSpPr>
        <p:spPr>
          <a:xfrm>
            <a:off x="4373218"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e</a:t>
            </a:r>
          </a:p>
        </p:txBody>
      </p:sp>
      <p:sp>
        <p:nvSpPr>
          <p:cNvPr id="5" name="Oval 4">
            <a:extLst>
              <a:ext uri="{FF2B5EF4-FFF2-40B4-BE49-F238E27FC236}">
                <a16:creationId xmlns:a16="http://schemas.microsoft.com/office/drawing/2014/main" id="{753DFC67-BF55-E0F6-D05B-6016998E4C36}"/>
              </a:ext>
            </a:extLst>
          </p:cNvPr>
          <p:cNvSpPr/>
          <p:nvPr/>
        </p:nvSpPr>
        <p:spPr>
          <a:xfrm>
            <a:off x="2048698" y="248196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7" name="Straight Arrow Connector 6">
            <a:extLst>
              <a:ext uri="{FF2B5EF4-FFF2-40B4-BE49-F238E27FC236}">
                <a16:creationId xmlns:a16="http://schemas.microsoft.com/office/drawing/2014/main" id="{0017FFA6-EC9A-4A32-B912-6ACE7F11FE96}"/>
              </a:ext>
            </a:extLst>
          </p:cNvPr>
          <p:cNvCxnSpPr>
            <a:cxnSpLocks/>
            <a:stCxn id="2" idx="6"/>
            <a:endCxn id="5" idx="2"/>
          </p:cNvCxnSpPr>
          <p:nvPr/>
        </p:nvCxnSpPr>
        <p:spPr>
          <a:xfrm>
            <a:off x="1130985" y="2350224"/>
            <a:ext cx="917713" cy="504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E4698D3-A2C2-0B64-5A26-13BC2FD0A240}"/>
              </a:ext>
            </a:extLst>
          </p:cNvPr>
          <p:cNvCxnSpPr>
            <a:cxnSpLocks/>
            <a:stCxn id="5" idx="6"/>
            <a:endCxn id="4" idx="2"/>
          </p:cNvCxnSpPr>
          <p:nvPr/>
        </p:nvCxnSpPr>
        <p:spPr>
          <a:xfrm>
            <a:off x="2794132" y="2854683"/>
            <a:ext cx="1579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8EEB45A-BFBF-8F2F-B92F-753C94CE6F5F}"/>
              </a:ext>
            </a:extLst>
          </p:cNvPr>
          <p:cNvSpPr/>
          <p:nvPr/>
        </p:nvSpPr>
        <p:spPr>
          <a:xfrm>
            <a:off x="385551" y="340211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𝑥</a:t>
            </a:r>
            <a:r>
              <a:rPr lang="en-US" sz="2800" baseline="-25000" dirty="0">
                <a:solidFill>
                  <a:schemeClr val="tx2"/>
                </a:solidFill>
              </a:rPr>
              <a:t>2</a:t>
            </a:r>
          </a:p>
        </p:txBody>
      </p:sp>
      <p:cxnSp>
        <p:nvCxnSpPr>
          <p:cNvPr id="11" name="Straight Arrow Connector 10">
            <a:extLst>
              <a:ext uri="{FF2B5EF4-FFF2-40B4-BE49-F238E27FC236}">
                <a16:creationId xmlns:a16="http://schemas.microsoft.com/office/drawing/2014/main" id="{97E20DE0-A51A-E500-249E-B10851FBFAC2}"/>
              </a:ext>
            </a:extLst>
          </p:cNvPr>
          <p:cNvCxnSpPr>
            <a:cxnSpLocks/>
            <a:stCxn id="6" idx="6"/>
            <a:endCxn id="5" idx="2"/>
          </p:cNvCxnSpPr>
          <p:nvPr/>
        </p:nvCxnSpPr>
        <p:spPr>
          <a:xfrm flipV="1">
            <a:off x="1130985" y="2854683"/>
            <a:ext cx="917713" cy="92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CCA9B7B-213A-DA80-DE57-5871CC13F84B}"/>
              </a:ext>
            </a:extLst>
          </p:cNvPr>
          <p:cNvSpPr/>
          <p:nvPr/>
        </p:nvSpPr>
        <p:spPr>
          <a:xfrm>
            <a:off x="4373218" y="391452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ω</a:t>
            </a:r>
            <a:r>
              <a:rPr lang="en-US" sz="2800" baseline="-25000" dirty="0">
                <a:solidFill>
                  <a:schemeClr val="tx2"/>
                </a:solidFill>
              </a:rPr>
              <a:t>1</a:t>
            </a:r>
          </a:p>
        </p:txBody>
      </p:sp>
      <p:sp>
        <p:nvSpPr>
          <p:cNvPr id="42" name="Oval 41">
            <a:extLst>
              <a:ext uri="{FF2B5EF4-FFF2-40B4-BE49-F238E27FC236}">
                <a16:creationId xmlns:a16="http://schemas.microsoft.com/office/drawing/2014/main" id="{19EEB24B-CEFA-B41E-48CA-D6B8647C09BC}"/>
              </a:ext>
            </a:extLst>
          </p:cNvPr>
          <p:cNvSpPr/>
          <p:nvPr/>
        </p:nvSpPr>
        <p:spPr>
          <a:xfrm>
            <a:off x="5700232" y="3169094"/>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43" name="Straight Arrow Connector 42">
            <a:extLst>
              <a:ext uri="{FF2B5EF4-FFF2-40B4-BE49-F238E27FC236}">
                <a16:creationId xmlns:a16="http://schemas.microsoft.com/office/drawing/2014/main" id="{964E90F6-48CA-CFEB-1B5A-B7A387B30438}"/>
              </a:ext>
            </a:extLst>
          </p:cNvPr>
          <p:cNvCxnSpPr>
            <a:cxnSpLocks/>
            <a:stCxn id="4" idx="6"/>
            <a:endCxn id="42" idx="2"/>
          </p:cNvCxnSpPr>
          <p:nvPr/>
        </p:nvCxnSpPr>
        <p:spPr>
          <a:xfrm>
            <a:off x="5173130" y="2854683"/>
            <a:ext cx="527102"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D6D0D20-8532-817F-7CC6-67CB80A24851}"/>
              </a:ext>
            </a:extLst>
          </p:cNvPr>
          <p:cNvCxnSpPr>
            <a:cxnSpLocks/>
            <a:stCxn id="41" idx="7"/>
            <a:endCxn id="42" idx="2"/>
          </p:cNvCxnSpPr>
          <p:nvPr/>
        </p:nvCxnSpPr>
        <p:spPr>
          <a:xfrm flipV="1">
            <a:off x="5055986" y="3541811"/>
            <a:ext cx="644246" cy="490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87790F7-C7F4-901D-917A-03A3744B9F9A}"/>
              </a:ext>
            </a:extLst>
          </p:cNvPr>
          <p:cNvSpPr/>
          <p:nvPr/>
        </p:nvSpPr>
        <p:spPr>
          <a:xfrm>
            <a:off x="7225036" y="3141267"/>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d</a:t>
            </a:r>
          </a:p>
        </p:txBody>
      </p:sp>
      <p:cxnSp>
        <p:nvCxnSpPr>
          <p:cNvPr id="50" name="Straight Arrow Connector 49">
            <a:extLst>
              <a:ext uri="{FF2B5EF4-FFF2-40B4-BE49-F238E27FC236}">
                <a16:creationId xmlns:a16="http://schemas.microsoft.com/office/drawing/2014/main" id="{A9EBF0AB-D8D4-F232-3D29-46E47CE0B933}"/>
              </a:ext>
            </a:extLst>
          </p:cNvPr>
          <p:cNvCxnSpPr>
            <a:cxnSpLocks/>
            <a:stCxn id="42" idx="6"/>
            <a:endCxn id="49" idx="2"/>
          </p:cNvCxnSpPr>
          <p:nvPr/>
        </p:nvCxnSpPr>
        <p:spPr>
          <a:xfrm>
            <a:off x="6445666" y="3541811"/>
            <a:ext cx="77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FBD5014-19F2-34AA-386C-568DE0CA67D1}"/>
              </a:ext>
            </a:extLst>
          </p:cNvPr>
          <p:cNvSpPr/>
          <p:nvPr/>
        </p:nvSpPr>
        <p:spPr>
          <a:xfrm>
            <a:off x="8979049"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sp>
        <p:nvSpPr>
          <p:cNvPr id="54" name="Oval 53">
            <a:extLst>
              <a:ext uri="{FF2B5EF4-FFF2-40B4-BE49-F238E27FC236}">
                <a16:creationId xmlns:a16="http://schemas.microsoft.com/office/drawing/2014/main" id="{E8A6EC22-3AA4-3960-8FFB-81B5462B735A}"/>
              </a:ext>
            </a:extLst>
          </p:cNvPr>
          <p:cNvSpPr/>
          <p:nvPr/>
        </p:nvSpPr>
        <p:spPr>
          <a:xfrm>
            <a:off x="7225036" y="1729363"/>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ω</a:t>
            </a:r>
            <a:r>
              <a:rPr lang="en-US" sz="2800" baseline="-25000" dirty="0">
                <a:solidFill>
                  <a:schemeClr val="tx2"/>
                </a:solidFill>
              </a:rPr>
              <a:t>2</a:t>
            </a:r>
          </a:p>
        </p:txBody>
      </p:sp>
      <p:cxnSp>
        <p:nvCxnSpPr>
          <p:cNvPr id="55" name="Straight Arrow Connector 54">
            <a:extLst>
              <a:ext uri="{FF2B5EF4-FFF2-40B4-BE49-F238E27FC236}">
                <a16:creationId xmlns:a16="http://schemas.microsoft.com/office/drawing/2014/main" id="{286092C0-781C-D40E-0675-2B6AE5E07A9E}"/>
              </a:ext>
            </a:extLst>
          </p:cNvPr>
          <p:cNvCxnSpPr>
            <a:cxnSpLocks/>
            <a:stCxn id="54" idx="6"/>
            <a:endCxn id="53" idx="2"/>
          </p:cNvCxnSpPr>
          <p:nvPr/>
        </p:nvCxnSpPr>
        <p:spPr>
          <a:xfrm>
            <a:off x="8024948" y="2129907"/>
            <a:ext cx="954101" cy="72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A59953D-7604-B946-E751-9C47B94E3B82}"/>
              </a:ext>
            </a:extLst>
          </p:cNvPr>
          <p:cNvCxnSpPr>
            <a:cxnSpLocks/>
            <a:stCxn id="49" idx="6"/>
            <a:endCxn id="53" idx="2"/>
          </p:cNvCxnSpPr>
          <p:nvPr/>
        </p:nvCxnSpPr>
        <p:spPr>
          <a:xfrm flipV="1">
            <a:off x="8024948" y="2854683"/>
            <a:ext cx="954101"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07C0D681-F915-362A-6DA6-CD689672730B}"/>
              </a:ext>
            </a:extLst>
          </p:cNvPr>
          <p:cNvSpPr/>
          <p:nvPr/>
        </p:nvSpPr>
        <p:spPr>
          <a:xfrm>
            <a:off x="10680937"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L</a:t>
            </a:r>
          </a:p>
        </p:txBody>
      </p:sp>
      <p:cxnSp>
        <p:nvCxnSpPr>
          <p:cNvPr id="71" name="Straight Arrow Connector 70">
            <a:extLst>
              <a:ext uri="{FF2B5EF4-FFF2-40B4-BE49-F238E27FC236}">
                <a16:creationId xmlns:a16="http://schemas.microsoft.com/office/drawing/2014/main" id="{B1C1C3D3-6197-B5D6-05DA-B5872F884055}"/>
              </a:ext>
            </a:extLst>
          </p:cNvPr>
          <p:cNvCxnSpPr>
            <a:cxnSpLocks/>
            <a:stCxn id="53" idx="6"/>
            <a:endCxn id="70" idx="2"/>
          </p:cNvCxnSpPr>
          <p:nvPr/>
        </p:nvCxnSpPr>
        <p:spPr>
          <a:xfrm>
            <a:off x="9778961" y="2854683"/>
            <a:ext cx="90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F83BB1-61DF-438E-49A6-9EAE21BC86D0}"/>
                  </a:ext>
                </a:extLst>
              </p:cNvPr>
              <p:cNvSpPr txBox="1"/>
              <p:nvPr/>
            </p:nvSpPr>
            <p:spPr>
              <a:xfrm>
                <a:off x="9957863" y="1351352"/>
                <a:ext cx="2615337"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2"/>
                              </a:solidFill>
                              <a:latin typeface="Cambria Math" panose="02040503050406030204" pitchFamily="18" charset="0"/>
                            </a:rPr>
                          </m:ctrlPr>
                        </m:fPr>
                        <m:num>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𝐿</m:t>
                          </m:r>
                        </m:num>
                        <m:den>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𝐿</m:t>
                          </m:r>
                        </m:den>
                      </m:f>
                      <m:r>
                        <a:rPr lang="en-US" sz="2400" b="0" i="1" smtClean="0">
                          <a:solidFill>
                            <a:schemeClr val="tx2"/>
                          </a:solidFill>
                          <a:latin typeface="Cambria Math" panose="02040503050406030204" pitchFamily="18" charset="0"/>
                        </a:rPr>
                        <m:t>=1</m:t>
                      </m:r>
                    </m:oMath>
                  </m:oMathPara>
                </a14:m>
                <a:endParaRPr lang="en-US" sz="2400" dirty="0">
                  <a:solidFill>
                    <a:schemeClr val="tx2"/>
                  </a:solidFill>
                </a:endParaRPr>
              </a:p>
            </p:txBody>
          </p:sp>
        </mc:Choice>
        <mc:Fallback xmlns="">
          <p:sp>
            <p:nvSpPr>
              <p:cNvPr id="8" name="TextBox 7">
                <a:extLst>
                  <a:ext uri="{FF2B5EF4-FFF2-40B4-BE49-F238E27FC236}">
                    <a16:creationId xmlns:a16="http://schemas.microsoft.com/office/drawing/2014/main" id="{F8F83BB1-61DF-438E-49A6-9EAE21BC86D0}"/>
                  </a:ext>
                </a:extLst>
              </p:cNvPr>
              <p:cNvSpPr txBox="1">
                <a:spLocks noRot="1" noChangeAspect="1" noMove="1" noResize="1" noEditPoints="1" noAdjustHandles="1" noChangeArrowheads="1" noChangeShapeType="1" noTextEdit="1"/>
              </p:cNvSpPr>
              <p:nvPr/>
            </p:nvSpPr>
            <p:spPr>
              <a:xfrm>
                <a:off x="9957863" y="1351352"/>
                <a:ext cx="2615337" cy="702244"/>
              </a:xfrm>
              <a:prstGeom prst="rect">
                <a:avLst/>
              </a:prstGeom>
              <a:blipFill>
                <a:blip r:embed="rId3"/>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4B379B-54D5-9D1A-7C00-7A083D48847A}"/>
                  </a:ext>
                </a:extLst>
              </p:cNvPr>
              <p:cNvSpPr txBox="1"/>
              <p:nvPr/>
            </p:nvSpPr>
            <p:spPr>
              <a:xfrm>
                <a:off x="6561994" y="825798"/>
                <a:ext cx="2615337" cy="762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2"/>
                              </a:solidFill>
                              <a:latin typeface="Cambria Math" panose="02040503050406030204" pitchFamily="18" charset="0"/>
                            </a:rPr>
                          </m:ctrlPr>
                        </m:fPr>
                        <m:num>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𝐿</m:t>
                          </m:r>
                        </m:num>
                        <m:den>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𝜔</m:t>
                              </m:r>
                            </m:e>
                            <m:sub>
                              <m:r>
                                <a:rPr lang="en-US" sz="2400" b="0" i="1" smtClean="0">
                                  <a:solidFill>
                                    <a:schemeClr val="tx2"/>
                                  </a:solidFill>
                                  <a:latin typeface="Cambria Math" panose="02040503050406030204" pitchFamily="18" charset="0"/>
                                </a:rPr>
                                <m:t>2</m:t>
                              </m:r>
                            </m:sub>
                          </m:sSub>
                        </m:den>
                      </m:f>
                    </m:oMath>
                  </m:oMathPara>
                </a14:m>
                <a:endParaRPr lang="en-US" sz="2400" dirty="0">
                  <a:solidFill>
                    <a:schemeClr val="tx2"/>
                  </a:solidFill>
                </a:endParaRPr>
              </a:p>
            </p:txBody>
          </p:sp>
        </mc:Choice>
        <mc:Fallback xmlns="">
          <p:sp>
            <p:nvSpPr>
              <p:cNvPr id="10" name="TextBox 9">
                <a:extLst>
                  <a:ext uri="{FF2B5EF4-FFF2-40B4-BE49-F238E27FC236}">
                    <a16:creationId xmlns:a16="http://schemas.microsoft.com/office/drawing/2014/main" id="{FE4B379B-54D5-9D1A-7C00-7A083D48847A}"/>
                  </a:ext>
                </a:extLst>
              </p:cNvPr>
              <p:cNvSpPr txBox="1">
                <a:spLocks noRot="1" noChangeAspect="1" noMove="1" noResize="1" noEditPoints="1" noAdjustHandles="1" noChangeArrowheads="1" noChangeShapeType="1" noTextEdit="1"/>
              </p:cNvSpPr>
              <p:nvPr/>
            </p:nvSpPr>
            <p:spPr>
              <a:xfrm>
                <a:off x="6561994" y="825798"/>
                <a:ext cx="2615337" cy="762709"/>
              </a:xfrm>
              <a:prstGeom prst="rect">
                <a:avLst/>
              </a:prstGeom>
              <a:blipFill>
                <a:blip r:embed="rId4"/>
                <a:stretch>
                  <a:fillRect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8FEDF6-4E59-4E0F-F144-BE8C8FE01821}"/>
                  </a:ext>
                </a:extLst>
              </p:cNvPr>
              <p:cNvSpPr txBox="1"/>
              <p:nvPr/>
            </p:nvSpPr>
            <p:spPr>
              <a:xfrm>
                <a:off x="3457612" y="4824641"/>
                <a:ext cx="2615337" cy="762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2"/>
                              </a:solidFill>
                              <a:latin typeface="Cambria Math" panose="02040503050406030204" pitchFamily="18" charset="0"/>
                            </a:rPr>
                          </m:ctrlPr>
                        </m:fPr>
                        <m:num>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𝐿</m:t>
                          </m:r>
                        </m:num>
                        <m:den>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𝜔</m:t>
                              </m:r>
                            </m:e>
                            <m:sub>
                              <m:r>
                                <a:rPr lang="en-US" sz="2400" b="0" i="1" smtClean="0">
                                  <a:solidFill>
                                    <a:schemeClr val="tx2"/>
                                  </a:solidFill>
                                  <a:latin typeface="Cambria Math" panose="02040503050406030204" pitchFamily="18" charset="0"/>
                                </a:rPr>
                                <m:t>1</m:t>
                              </m:r>
                            </m:sub>
                          </m:sSub>
                        </m:den>
                      </m:f>
                    </m:oMath>
                  </m:oMathPara>
                </a14:m>
                <a:endParaRPr lang="en-US" sz="2400" dirty="0">
                  <a:solidFill>
                    <a:schemeClr val="tx2"/>
                  </a:solidFill>
                </a:endParaRPr>
              </a:p>
            </p:txBody>
          </p:sp>
        </mc:Choice>
        <mc:Fallback xmlns="">
          <p:sp>
            <p:nvSpPr>
              <p:cNvPr id="12" name="TextBox 11">
                <a:extLst>
                  <a:ext uri="{FF2B5EF4-FFF2-40B4-BE49-F238E27FC236}">
                    <a16:creationId xmlns:a16="http://schemas.microsoft.com/office/drawing/2014/main" id="{CA8FEDF6-4E59-4E0F-F144-BE8C8FE01821}"/>
                  </a:ext>
                </a:extLst>
              </p:cNvPr>
              <p:cNvSpPr txBox="1">
                <a:spLocks noRot="1" noChangeAspect="1" noMove="1" noResize="1" noEditPoints="1" noAdjustHandles="1" noChangeArrowheads="1" noChangeShapeType="1" noTextEdit="1"/>
              </p:cNvSpPr>
              <p:nvPr/>
            </p:nvSpPr>
            <p:spPr>
              <a:xfrm>
                <a:off x="3457612" y="4824641"/>
                <a:ext cx="2615337" cy="762709"/>
              </a:xfrm>
              <a:prstGeom prst="rect">
                <a:avLst/>
              </a:prstGeom>
              <a:blipFill>
                <a:blip r:embed="rId5"/>
                <a:stretch>
                  <a:fillRect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C36F119-3563-1894-A203-C1605449E9C2}"/>
                  </a:ext>
                </a:extLst>
              </p:cNvPr>
              <p:cNvSpPr txBox="1"/>
              <p:nvPr/>
            </p:nvSpPr>
            <p:spPr>
              <a:xfrm>
                <a:off x="-566639" y="4334261"/>
                <a:ext cx="2615337" cy="7627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tx2"/>
                              </a:solidFill>
                              <a:latin typeface="Cambria Math" panose="02040503050406030204" pitchFamily="18" charset="0"/>
                            </a:rPr>
                          </m:ctrlPr>
                        </m:fPr>
                        <m:num>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𝐿</m:t>
                          </m:r>
                        </m:num>
                        <m:den>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𝑥</m:t>
                              </m:r>
                            </m:e>
                            <m:sub>
                              <m:r>
                                <a:rPr lang="en-US" sz="2400" b="0" i="1" smtClean="0">
                                  <a:solidFill>
                                    <a:schemeClr val="tx2"/>
                                  </a:solidFill>
                                  <a:latin typeface="Cambria Math" panose="02040503050406030204" pitchFamily="18" charset="0"/>
                                </a:rPr>
                                <m:t>2</m:t>
                              </m:r>
                            </m:sub>
                          </m:sSub>
                        </m:den>
                      </m:f>
                    </m:oMath>
                  </m:oMathPara>
                </a14:m>
                <a:endParaRPr lang="en-US" sz="2400" dirty="0">
                  <a:solidFill>
                    <a:schemeClr val="tx2"/>
                  </a:solidFill>
                </a:endParaRPr>
              </a:p>
            </p:txBody>
          </p:sp>
        </mc:Choice>
        <mc:Fallback xmlns="">
          <p:sp>
            <p:nvSpPr>
              <p:cNvPr id="13" name="TextBox 12">
                <a:extLst>
                  <a:ext uri="{FF2B5EF4-FFF2-40B4-BE49-F238E27FC236}">
                    <a16:creationId xmlns:a16="http://schemas.microsoft.com/office/drawing/2014/main" id="{2C36F119-3563-1894-A203-C1605449E9C2}"/>
                  </a:ext>
                </a:extLst>
              </p:cNvPr>
              <p:cNvSpPr txBox="1">
                <a:spLocks noRot="1" noChangeAspect="1" noMove="1" noResize="1" noEditPoints="1" noAdjustHandles="1" noChangeArrowheads="1" noChangeShapeType="1" noTextEdit="1"/>
              </p:cNvSpPr>
              <p:nvPr/>
            </p:nvSpPr>
            <p:spPr>
              <a:xfrm>
                <a:off x="-566639" y="4334261"/>
                <a:ext cx="2615337" cy="762709"/>
              </a:xfrm>
              <a:prstGeom prst="rect">
                <a:avLst/>
              </a:prstGeom>
              <a:blipFill>
                <a:blip r:embed="rId6"/>
                <a:stretch>
                  <a:fillRect t="-1639" b="-983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91662F4-E3C1-7863-9374-FD3AA21504B5}"/>
              </a:ext>
            </a:extLst>
          </p:cNvPr>
          <p:cNvSpPr txBox="1"/>
          <p:nvPr/>
        </p:nvSpPr>
        <p:spPr>
          <a:xfrm>
            <a:off x="1185072" y="1179026"/>
            <a:ext cx="5115503"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A Value object with a “grad” parameter</a:t>
            </a:r>
          </a:p>
        </p:txBody>
      </p:sp>
      <p:cxnSp>
        <p:nvCxnSpPr>
          <p:cNvPr id="16" name="Curved Connector 15">
            <a:extLst>
              <a:ext uri="{FF2B5EF4-FFF2-40B4-BE49-F238E27FC236}">
                <a16:creationId xmlns:a16="http://schemas.microsoft.com/office/drawing/2014/main" id="{C94FF37E-998C-0ADE-1EC7-5AA43CC922E3}"/>
              </a:ext>
            </a:extLst>
          </p:cNvPr>
          <p:cNvCxnSpPr>
            <a:cxnSpLocks/>
            <a:stCxn id="14" idx="3"/>
          </p:cNvCxnSpPr>
          <p:nvPr/>
        </p:nvCxnSpPr>
        <p:spPr>
          <a:xfrm>
            <a:off x="6300575" y="1363692"/>
            <a:ext cx="795964" cy="766215"/>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074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2749E3AB-0815-ABF5-9DDD-917AC41FC2A6}"/>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B407974-339A-9BA0-12CF-1AF0AC256A9C}"/>
              </a:ext>
            </a:extLst>
          </p:cNvPr>
          <p:cNvSpPr/>
          <p:nvPr/>
        </p:nvSpPr>
        <p:spPr>
          <a:xfrm>
            <a:off x="484942" y="50651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𝑥</a:t>
            </a:r>
            <a:r>
              <a:rPr lang="en-US" sz="2800" baseline="-25000" dirty="0">
                <a:solidFill>
                  <a:schemeClr val="accent6"/>
                </a:solidFill>
              </a:rPr>
              <a:t>1</a:t>
            </a:r>
          </a:p>
        </p:txBody>
      </p:sp>
      <p:sp>
        <p:nvSpPr>
          <p:cNvPr id="4" name="Oval 3">
            <a:extLst>
              <a:ext uri="{FF2B5EF4-FFF2-40B4-BE49-F238E27FC236}">
                <a16:creationId xmlns:a16="http://schemas.microsoft.com/office/drawing/2014/main" id="{07FC5307-7505-351D-5015-57AB4D21CE57}"/>
              </a:ext>
            </a:extLst>
          </p:cNvPr>
          <p:cNvSpPr/>
          <p:nvPr/>
        </p:nvSpPr>
        <p:spPr>
          <a:xfrm>
            <a:off x="4472609" y="98314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e</a:t>
            </a:r>
          </a:p>
        </p:txBody>
      </p:sp>
      <p:sp>
        <p:nvSpPr>
          <p:cNvPr id="5" name="Oval 4">
            <a:extLst>
              <a:ext uri="{FF2B5EF4-FFF2-40B4-BE49-F238E27FC236}">
                <a16:creationId xmlns:a16="http://schemas.microsoft.com/office/drawing/2014/main" id="{20338F0E-901B-7105-7C2D-5FF98D1DEBED}"/>
              </a:ext>
            </a:extLst>
          </p:cNvPr>
          <p:cNvSpPr/>
          <p:nvPr/>
        </p:nvSpPr>
        <p:spPr>
          <a:xfrm>
            <a:off x="2148089" y="1010975"/>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7" name="Straight Arrow Connector 6">
            <a:extLst>
              <a:ext uri="{FF2B5EF4-FFF2-40B4-BE49-F238E27FC236}">
                <a16:creationId xmlns:a16="http://schemas.microsoft.com/office/drawing/2014/main" id="{7A89691A-5988-841E-117C-F9111E672115}"/>
              </a:ext>
            </a:extLst>
          </p:cNvPr>
          <p:cNvCxnSpPr>
            <a:cxnSpLocks/>
            <a:stCxn id="2" idx="6"/>
            <a:endCxn id="5" idx="2"/>
          </p:cNvCxnSpPr>
          <p:nvPr/>
        </p:nvCxnSpPr>
        <p:spPr>
          <a:xfrm>
            <a:off x="1230376" y="879233"/>
            <a:ext cx="917713" cy="504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44A4194-6A91-C208-45C7-5C2F7D279ED7}"/>
              </a:ext>
            </a:extLst>
          </p:cNvPr>
          <p:cNvCxnSpPr>
            <a:cxnSpLocks/>
            <a:stCxn id="5" idx="6"/>
            <a:endCxn id="4" idx="2"/>
          </p:cNvCxnSpPr>
          <p:nvPr/>
        </p:nvCxnSpPr>
        <p:spPr>
          <a:xfrm>
            <a:off x="2893523" y="1383692"/>
            <a:ext cx="1579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FA74F51-8941-F802-6FEC-B82FF1737BB9}"/>
              </a:ext>
            </a:extLst>
          </p:cNvPr>
          <p:cNvSpPr/>
          <p:nvPr/>
        </p:nvSpPr>
        <p:spPr>
          <a:xfrm>
            <a:off x="484942" y="1931125"/>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𝑥</a:t>
            </a:r>
            <a:r>
              <a:rPr lang="en-US" sz="2800" baseline="-25000" dirty="0">
                <a:solidFill>
                  <a:schemeClr val="accent6"/>
                </a:solidFill>
              </a:rPr>
              <a:t>2</a:t>
            </a:r>
          </a:p>
        </p:txBody>
      </p:sp>
      <p:cxnSp>
        <p:nvCxnSpPr>
          <p:cNvPr id="11" name="Straight Arrow Connector 10">
            <a:extLst>
              <a:ext uri="{FF2B5EF4-FFF2-40B4-BE49-F238E27FC236}">
                <a16:creationId xmlns:a16="http://schemas.microsoft.com/office/drawing/2014/main" id="{45440B13-C183-DF93-4266-2EE845F1521F}"/>
              </a:ext>
            </a:extLst>
          </p:cNvPr>
          <p:cNvCxnSpPr>
            <a:cxnSpLocks/>
            <a:stCxn id="6" idx="6"/>
            <a:endCxn id="5" idx="2"/>
          </p:cNvCxnSpPr>
          <p:nvPr/>
        </p:nvCxnSpPr>
        <p:spPr>
          <a:xfrm flipV="1">
            <a:off x="1230376" y="1383692"/>
            <a:ext cx="917713" cy="92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25D418B5-FCE5-F338-A9E3-78E3AD1DC7B0}"/>
              </a:ext>
            </a:extLst>
          </p:cNvPr>
          <p:cNvSpPr/>
          <p:nvPr/>
        </p:nvSpPr>
        <p:spPr>
          <a:xfrm>
            <a:off x="4472609" y="2443537"/>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rPr>
              <a:t>ω</a:t>
            </a:r>
            <a:r>
              <a:rPr lang="en-US" sz="2800" baseline="-25000" dirty="0">
                <a:solidFill>
                  <a:schemeClr val="accent1"/>
                </a:solidFill>
              </a:rPr>
              <a:t>1</a:t>
            </a:r>
          </a:p>
        </p:txBody>
      </p:sp>
      <p:sp>
        <p:nvSpPr>
          <p:cNvPr id="42" name="Oval 41">
            <a:extLst>
              <a:ext uri="{FF2B5EF4-FFF2-40B4-BE49-F238E27FC236}">
                <a16:creationId xmlns:a16="http://schemas.microsoft.com/office/drawing/2014/main" id="{B72B660C-A755-C098-7334-BE343D9FB0D0}"/>
              </a:ext>
            </a:extLst>
          </p:cNvPr>
          <p:cNvSpPr/>
          <p:nvPr/>
        </p:nvSpPr>
        <p:spPr>
          <a:xfrm>
            <a:off x="5799623" y="1698103"/>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43" name="Straight Arrow Connector 42">
            <a:extLst>
              <a:ext uri="{FF2B5EF4-FFF2-40B4-BE49-F238E27FC236}">
                <a16:creationId xmlns:a16="http://schemas.microsoft.com/office/drawing/2014/main" id="{7D61167D-9347-1FB3-7BAD-EB7A229AE2C3}"/>
              </a:ext>
            </a:extLst>
          </p:cNvPr>
          <p:cNvCxnSpPr>
            <a:cxnSpLocks/>
            <a:stCxn id="4" idx="6"/>
            <a:endCxn id="42" idx="2"/>
          </p:cNvCxnSpPr>
          <p:nvPr/>
        </p:nvCxnSpPr>
        <p:spPr>
          <a:xfrm>
            <a:off x="5272521" y="1383692"/>
            <a:ext cx="527102"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80E7BE-6282-8C99-8503-7BCA1AC9AF30}"/>
              </a:ext>
            </a:extLst>
          </p:cNvPr>
          <p:cNvCxnSpPr>
            <a:cxnSpLocks/>
            <a:stCxn id="41" idx="7"/>
            <a:endCxn id="42" idx="2"/>
          </p:cNvCxnSpPr>
          <p:nvPr/>
        </p:nvCxnSpPr>
        <p:spPr>
          <a:xfrm flipV="1">
            <a:off x="5155377" y="2070820"/>
            <a:ext cx="644246" cy="490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90A358B-C8D2-A554-690D-F246E06D07B9}"/>
              </a:ext>
            </a:extLst>
          </p:cNvPr>
          <p:cNvSpPr/>
          <p:nvPr/>
        </p:nvSpPr>
        <p:spPr>
          <a:xfrm>
            <a:off x="7324427" y="1670276"/>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d</a:t>
            </a:r>
          </a:p>
        </p:txBody>
      </p:sp>
      <p:cxnSp>
        <p:nvCxnSpPr>
          <p:cNvPr id="50" name="Straight Arrow Connector 49">
            <a:extLst>
              <a:ext uri="{FF2B5EF4-FFF2-40B4-BE49-F238E27FC236}">
                <a16:creationId xmlns:a16="http://schemas.microsoft.com/office/drawing/2014/main" id="{0884B2C1-9CFF-0AC4-27AA-9A2336545EDE}"/>
              </a:ext>
            </a:extLst>
          </p:cNvPr>
          <p:cNvCxnSpPr>
            <a:cxnSpLocks/>
            <a:stCxn id="42" idx="6"/>
            <a:endCxn id="49" idx="2"/>
          </p:cNvCxnSpPr>
          <p:nvPr/>
        </p:nvCxnSpPr>
        <p:spPr>
          <a:xfrm>
            <a:off x="6545057" y="2070820"/>
            <a:ext cx="77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3F119FE-E96E-737A-491F-B09C8BB61AA5}"/>
              </a:ext>
            </a:extLst>
          </p:cNvPr>
          <p:cNvSpPr/>
          <p:nvPr/>
        </p:nvSpPr>
        <p:spPr>
          <a:xfrm>
            <a:off x="9078440" y="98314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sp>
        <p:nvSpPr>
          <p:cNvPr id="54" name="Oval 53">
            <a:extLst>
              <a:ext uri="{FF2B5EF4-FFF2-40B4-BE49-F238E27FC236}">
                <a16:creationId xmlns:a16="http://schemas.microsoft.com/office/drawing/2014/main" id="{B0635615-4E53-3356-394F-0473A45076D2}"/>
              </a:ext>
            </a:extLst>
          </p:cNvPr>
          <p:cNvSpPr/>
          <p:nvPr/>
        </p:nvSpPr>
        <p:spPr>
          <a:xfrm>
            <a:off x="7324427" y="258372"/>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rPr>
              <a:t>ω</a:t>
            </a:r>
            <a:r>
              <a:rPr lang="en-US" sz="2800" baseline="-25000" dirty="0">
                <a:solidFill>
                  <a:schemeClr val="accent1"/>
                </a:solidFill>
              </a:rPr>
              <a:t>2</a:t>
            </a:r>
          </a:p>
        </p:txBody>
      </p:sp>
      <p:cxnSp>
        <p:nvCxnSpPr>
          <p:cNvPr id="55" name="Straight Arrow Connector 54">
            <a:extLst>
              <a:ext uri="{FF2B5EF4-FFF2-40B4-BE49-F238E27FC236}">
                <a16:creationId xmlns:a16="http://schemas.microsoft.com/office/drawing/2014/main" id="{7666F864-17A4-A478-9ECA-E7959CA2E0C0}"/>
              </a:ext>
            </a:extLst>
          </p:cNvPr>
          <p:cNvCxnSpPr>
            <a:cxnSpLocks/>
            <a:stCxn id="54" idx="6"/>
            <a:endCxn id="53" idx="2"/>
          </p:cNvCxnSpPr>
          <p:nvPr/>
        </p:nvCxnSpPr>
        <p:spPr>
          <a:xfrm>
            <a:off x="8124339" y="658916"/>
            <a:ext cx="954101" cy="72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5E3794F-2D0D-2E0F-9B3E-F60CF0F34943}"/>
              </a:ext>
            </a:extLst>
          </p:cNvPr>
          <p:cNvCxnSpPr>
            <a:cxnSpLocks/>
            <a:stCxn id="49" idx="6"/>
            <a:endCxn id="53" idx="2"/>
          </p:cNvCxnSpPr>
          <p:nvPr/>
        </p:nvCxnSpPr>
        <p:spPr>
          <a:xfrm flipV="1">
            <a:off x="8124339" y="1383692"/>
            <a:ext cx="954101"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4165A27-82AF-B0CB-8747-11FA28545CDF}"/>
              </a:ext>
            </a:extLst>
          </p:cNvPr>
          <p:cNvSpPr/>
          <p:nvPr/>
        </p:nvSpPr>
        <p:spPr>
          <a:xfrm>
            <a:off x="10780328" y="98314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solidFill>
              </a:rPr>
              <a:t>L</a:t>
            </a:r>
          </a:p>
        </p:txBody>
      </p:sp>
      <p:cxnSp>
        <p:nvCxnSpPr>
          <p:cNvPr id="71" name="Straight Arrow Connector 70">
            <a:extLst>
              <a:ext uri="{FF2B5EF4-FFF2-40B4-BE49-F238E27FC236}">
                <a16:creationId xmlns:a16="http://schemas.microsoft.com/office/drawing/2014/main" id="{1AA4F0F4-93A5-73FC-C3C3-909F35A51B13}"/>
              </a:ext>
            </a:extLst>
          </p:cNvPr>
          <p:cNvCxnSpPr>
            <a:cxnSpLocks/>
            <a:stCxn id="53" idx="6"/>
            <a:endCxn id="70" idx="2"/>
          </p:cNvCxnSpPr>
          <p:nvPr/>
        </p:nvCxnSpPr>
        <p:spPr>
          <a:xfrm>
            <a:off x="9878352" y="1383692"/>
            <a:ext cx="90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computer screen with text&#10;&#10;Description automatically generated">
            <a:extLst>
              <a:ext uri="{FF2B5EF4-FFF2-40B4-BE49-F238E27FC236}">
                <a16:creationId xmlns:a16="http://schemas.microsoft.com/office/drawing/2014/main" id="{1E23A079-CAA3-9A68-8BE8-BA9705B70271}"/>
              </a:ext>
            </a:extLst>
          </p:cNvPr>
          <p:cNvPicPr>
            <a:picLocks noChangeAspect="1"/>
          </p:cNvPicPr>
          <p:nvPr/>
        </p:nvPicPr>
        <p:blipFill>
          <a:blip r:embed="rId3"/>
          <a:stretch>
            <a:fillRect/>
          </a:stretch>
        </p:blipFill>
        <p:spPr>
          <a:xfrm>
            <a:off x="4419600" y="3385683"/>
            <a:ext cx="7772400" cy="3472317"/>
          </a:xfrm>
          <a:prstGeom prst="rect">
            <a:avLst/>
          </a:prstGeom>
        </p:spPr>
      </p:pic>
      <p:sp>
        <p:nvSpPr>
          <p:cNvPr id="12" name="Rectangle 11">
            <a:extLst>
              <a:ext uri="{FF2B5EF4-FFF2-40B4-BE49-F238E27FC236}">
                <a16:creationId xmlns:a16="http://schemas.microsoft.com/office/drawing/2014/main" id="{138F50E4-15B9-6B6C-9D05-768554C9C087}"/>
              </a:ext>
            </a:extLst>
          </p:cNvPr>
          <p:cNvSpPr/>
          <p:nvPr/>
        </p:nvSpPr>
        <p:spPr>
          <a:xfrm>
            <a:off x="5695122" y="5307496"/>
            <a:ext cx="4591878" cy="2286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636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11DA7580-B9B9-9B5D-2337-C4311735906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69626F-CFD1-BA73-D597-54E486F73691}"/>
                  </a:ext>
                </a:extLst>
              </p:cNvPr>
              <p:cNvSpPr txBox="1"/>
              <p:nvPr/>
            </p:nvSpPr>
            <p:spPr>
              <a:xfrm>
                <a:off x="4273788" y="2027582"/>
                <a:ext cx="2154501" cy="894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𝓁</m:t>
                      </m:r>
                      <m:r>
                        <a:rPr lang="en-US" sz="2400" b="0" i="1" smtClean="0">
                          <a:latin typeface="Cambria Math" panose="02040503050406030204" pitchFamily="18" charset="0"/>
                        </a:rPr>
                        <m:t>=</m:t>
                      </m:r>
                      <m:nary>
                        <m:naryPr>
                          <m:chr m:val="∑"/>
                          <m:subHide m:val="on"/>
                          <m:supHide m:val="on"/>
                          <m:ctrlPr>
                            <a:rPr lang="en-US" sz="2400" b="0" i="1" smtClean="0">
                              <a:latin typeface="Cambria Math" panose="02040503050406030204" pitchFamily="18" charset="0"/>
                            </a:rPr>
                          </m:ctrlPr>
                        </m:naryPr>
                        <m:sub/>
                        <m:sup/>
                        <m:e>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2</m:t>
                              </m:r>
                            </m:sup>
                          </m:sSup>
                        </m:e>
                      </m:nary>
                    </m:oMath>
                  </m:oMathPara>
                </a14:m>
                <a:endParaRPr lang="en-US" sz="2400" dirty="0"/>
              </a:p>
            </p:txBody>
          </p:sp>
        </mc:Choice>
        <mc:Fallback xmlns="">
          <p:sp>
            <p:nvSpPr>
              <p:cNvPr id="3" name="TextBox 2">
                <a:extLst>
                  <a:ext uri="{FF2B5EF4-FFF2-40B4-BE49-F238E27FC236}">
                    <a16:creationId xmlns:a16="http://schemas.microsoft.com/office/drawing/2014/main" id="{A369626F-CFD1-BA73-D597-54E486F73691}"/>
                  </a:ext>
                </a:extLst>
              </p:cNvPr>
              <p:cNvSpPr txBox="1">
                <a:spLocks noRot="1" noChangeAspect="1" noMove="1" noResize="1" noEditPoints="1" noAdjustHandles="1" noChangeArrowheads="1" noChangeShapeType="1" noTextEdit="1"/>
              </p:cNvSpPr>
              <p:nvPr/>
            </p:nvSpPr>
            <p:spPr>
              <a:xfrm>
                <a:off x="4273788" y="2027582"/>
                <a:ext cx="2154501" cy="894219"/>
              </a:xfrm>
              <a:prstGeom prst="rect">
                <a:avLst/>
              </a:prstGeom>
              <a:blipFill>
                <a:blip r:embed="rId3"/>
                <a:stretch>
                  <a:fillRect l="-26316" t="-149296" r="-585" b="-2056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C8B7B06-A243-B190-2AEA-7F6F158B2482}"/>
              </a:ext>
            </a:extLst>
          </p:cNvPr>
          <p:cNvSpPr txBox="1"/>
          <p:nvPr/>
        </p:nvSpPr>
        <p:spPr>
          <a:xfrm>
            <a:off x="3814880" y="979356"/>
            <a:ext cx="3072316" cy="461665"/>
          </a:xfrm>
          <a:prstGeom prst="rect">
            <a:avLst/>
          </a:prstGeom>
          <a:noFill/>
        </p:spPr>
        <p:txBody>
          <a:bodyPr wrap="none" rtlCol="0">
            <a:spAutoFit/>
          </a:bodyPr>
          <a:lstStyle/>
          <a:p>
            <a:r>
              <a:rPr lang="en-US" sz="2400" dirty="0"/>
              <a:t>Mean square error loss</a:t>
            </a:r>
          </a:p>
        </p:txBody>
      </p:sp>
      <p:sp>
        <p:nvSpPr>
          <p:cNvPr id="12" name="TextBox 11">
            <a:extLst>
              <a:ext uri="{FF2B5EF4-FFF2-40B4-BE49-F238E27FC236}">
                <a16:creationId xmlns:a16="http://schemas.microsoft.com/office/drawing/2014/main" id="{125EFC36-592A-F985-E051-1204F062F513}"/>
              </a:ext>
            </a:extLst>
          </p:cNvPr>
          <p:cNvSpPr txBox="1"/>
          <p:nvPr/>
        </p:nvSpPr>
        <p:spPr>
          <a:xfrm>
            <a:off x="1948070" y="4094922"/>
            <a:ext cx="7157729" cy="1477328"/>
          </a:xfrm>
          <a:prstGeom prst="rect">
            <a:avLst/>
          </a:prstGeom>
          <a:noFill/>
        </p:spPr>
        <p:txBody>
          <a:bodyPr wrap="none" rtlCol="0">
            <a:spAutoFit/>
          </a:bodyPr>
          <a:lstStyle/>
          <a:p>
            <a:r>
              <a:rPr lang="en-GB" b="0" dirty="0">
                <a:solidFill>
                  <a:srgbClr val="9CDCFE"/>
                </a:solidFill>
                <a:effectLst/>
                <a:latin typeface="Menlo" panose="020B0609030804020204" pitchFamily="49" charset="0"/>
              </a:rPr>
              <a:t>n</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MLP</a:t>
            </a:r>
            <a:r>
              <a:rPr lang="en-GB" b="0" dirty="0">
                <a:solidFill>
                  <a:srgbClr val="CCCCCC"/>
                </a:solidFill>
                <a:effectLst/>
                <a:latin typeface="Menlo" panose="020B0609030804020204" pitchFamily="49" charset="0"/>
              </a:rPr>
              <a:t>(</a:t>
            </a:r>
            <a:r>
              <a:rPr lang="en-GB" b="0" dirty="0">
                <a:solidFill>
                  <a:srgbClr val="B5CEA8"/>
                </a:solidFill>
                <a:effectLst/>
                <a:latin typeface="Menlo" panose="020B0609030804020204" pitchFamily="49" charset="0"/>
              </a:rPr>
              <a:t>3</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4</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4</a:t>
            </a:r>
            <a:r>
              <a:rPr lang="en-GB" b="0" dirty="0">
                <a:solidFill>
                  <a:srgbClr val="CCCCCC"/>
                </a:solidFill>
                <a:effectLst/>
                <a:latin typeface="Menlo" panose="020B0609030804020204" pitchFamily="49" charset="0"/>
              </a:rPr>
              <a:t>, </a:t>
            </a:r>
            <a:r>
              <a:rPr lang="en-GB" b="0" dirty="0">
                <a:solidFill>
                  <a:srgbClr val="B5CEA8"/>
                </a:solidFill>
                <a:effectLst/>
                <a:latin typeface="Menlo" panose="020B0609030804020204" pitchFamily="49" charset="0"/>
              </a:rPr>
              <a:t>1</a:t>
            </a:r>
            <a:r>
              <a:rPr lang="en-GB" b="0" dirty="0">
                <a:solidFill>
                  <a:srgbClr val="CCCCCC"/>
                </a:solidFill>
                <a:effectLst/>
                <a:latin typeface="Menlo" panose="020B0609030804020204" pitchFamily="49" charset="0"/>
              </a:rPr>
              <a:t>])</a:t>
            </a:r>
          </a:p>
          <a:p>
            <a:endParaRPr lang="en-GB" b="0" dirty="0">
              <a:solidFill>
                <a:srgbClr val="9CDCFE"/>
              </a:solidFill>
              <a:effectLst/>
              <a:latin typeface="Menlo" panose="020B0609030804020204" pitchFamily="49" charset="0"/>
            </a:endParaRPr>
          </a:p>
          <a:p>
            <a:r>
              <a:rPr lang="en-GB" b="0" dirty="0" err="1">
                <a:solidFill>
                  <a:srgbClr val="9CDCFE"/>
                </a:solidFill>
                <a:effectLst/>
                <a:latin typeface="Menlo" panose="020B0609030804020204" pitchFamily="49" charset="0"/>
              </a:rPr>
              <a:t>ypred</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n</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x</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in</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xs</a:t>
            </a:r>
            <a:r>
              <a:rPr lang="en-GB" b="0" dirty="0">
                <a:solidFill>
                  <a:srgbClr val="CCCCCC"/>
                </a:solidFill>
                <a:effectLst/>
                <a:latin typeface="Menlo" panose="020B0609030804020204" pitchFamily="49" charset="0"/>
              </a:rPr>
              <a:t>]</a:t>
            </a:r>
          </a:p>
          <a:p>
            <a:endParaRPr lang="en-GB" b="0" dirty="0">
              <a:solidFill>
                <a:srgbClr val="9CDCFE"/>
              </a:solidFill>
              <a:effectLst/>
              <a:latin typeface="Menlo" panose="020B0609030804020204" pitchFamily="49" charset="0"/>
            </a:endParaRPr>
          </a:p>
          <a:p>
            <a:r>
              <a:rPr lang="en-GB" b="0" dirty="0">
                <a:solidFill>
                  <a:srgbClr val="9CDCFE"/>
                </a:solidFill>
                <a:effectLst/>
                <a:latin typeface="Menlo" panose="020B0609030804020204" pitchFamily="49" charset="0"/>
              </a:rPr>
              <a:t>loss</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DCDCAA"/>
                </a:solidFill>
                <a:effectLst/>
                <a:latin typeface="Menlo" panose="020B0609030804020204" pitchFamily="49" charset="0"/>
              </a:rPr>
              <a:t>sum</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a</a:t>
            </a:r>
            <a:r>
              <a:rPr lang="en-GB" b="0" dirty="0">
                <a:solidFill>
                  <a:srgbClr val="D4D4D4"/>
                </a:solidFill>
                <a:effectLst/>
                <a:latin typeface="Menlo" panose="020B0609030804020204" pitchFamily="49" charset="0"/>
              </a:rPr>
              <a:t>-</a:t>
            </a:r>
            <a:r>
              <a:rPr lang="en-GB" b="0" dirty="0">
                <a:solidFill>
                  <a:srgbClr val="9CDCFE"/>
                </a:solidFill>
                <a:effectLst/>
                <a:latin typeface="Menlo" panose="020B0609030804020204" pitchFamily="49" charset="0"/>
              </a:rPr>
              <a:t>b</a:t>
            </a:r>
            <a:r>
              <a:rPr lang="en-GB" b="0" dirty="0">
                <a:solidFill>
                  <a:srgbClr val="CCCCCC"/>
                </a:solidFill>
                <a:effectLst/>
                <a:latin typeface="Menlo" panose="020B0609030804020204" pitchFamily="49" charset="0"/>
              </a:rPr>
              <a:t>)</a:t>
            </a:r>
            <a:r>
              <a:rPr lang="en-GB" b="0" dirty="0">
                <a:solidFill>
                  <a:srgbClr val="D4D4D4"/>
                </a:solidFill>
                <a:effectLst/>
                <a:latin typeface="Menlo" panose="020B0609030804020204" pitchFamily="49" charset="0"/>
              </a:rPr>
              <a:t>**</a:t>
            </a:r>
            <a:r>
              <a:rPr lang="en-GB" b="0" dirty="0">
                <a:solidFill>
                  <a:srgbClr val="B5CEA8"/>
                </a:solidFill>
                <a:effectLst/>
                <a:latin typeface="Menlo" panose="020B0609030804020204" pitchFamily="49" charset="0"/>
              </a:rPr>
              <a:t>2</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for</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a</a:t>
            </a:r>
            <a:r>
              <a:rPr lang="en-GB" b="0" dirty="0" err="1">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b</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in</a:t>
            </a:r>
            <a:r>
              <a:rPr lang="en-GB" b="0" dirty="0">
                <a:solidFill>
                  <a:srgbClr val="CCCCCC"/>
                </a:solidFill>
                <a:effectLst/>
                <a:latin typeface="Menlo" panose="020B0609030804020204" pitchFamily="49" charset="0"/>
              </a:rPr>
              <a:t> </a:t>
            </a:r>
            <a:r>
              <a:rPr lang="en-GB" b="0" dirty="0">
                <a:solidFill>
                  <a:srgbClr val="4EC9B0"/>
                </a:solidFill>
                <a:effectLst/>
                <a:latin typeface="Menlo" panose="020B0609030804020204" pitchFamily="49" charset="0"/>
              </a:rPr>
              <a:t>zip</a:t>
            </a:r>
            <a:r>
              <a:rPr lang="en-GB" b="0" dirty="0">
                <a:solidFill>
                  <a:srgbClr val="CCCCCC"/>
                </a:solidFill>
                <a:effectLst/>
                <a:latin typeface="Menlo" panose="020B0609030804020204" pitchFamily="49" charset="0"/>
              </a:rPr>
              <a:t>(</a:t>
            </a:r>
            <a:r>
              <a:rPr lang="en-GB" b="0" dirty="0" err="1">
                <a:solidFill>
                  <a:srgbClr val="9CDCFE"/>
                </a:solidFill>
                <a:effectLst/>
                <a:latin typeface="Menlo" panose="020B0609030804020204" pitchFamily="49" charset="0"/>
              </a:rPr>
              <a:t>ypred</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ys</a:t>
            </a:r>
            <a:r>
              <a:rPr lang="en-GB" b="0" dirty="0">
                <a:solidFill>
                  <a:srgbClr val="CCCCCC"/>
                </a:solidFill>
                <a:effectLst/>
                <a:latin typeface="Menlo" panose="020B0609030804020204" pitchFamily="49" charset="0"/>
              </a:rPr>
              <a:t>)])</a:t>
            </a:r>
          </a:p>
        </p:txBody>
      </p:sp>
    </p:spTree>
    <p:extLst>
      <p:ext uri="{BB962C8B-B14F-4D97-AF65-F5344CB8AC3E}">
        <p14:creationId xmlns:p14="http://schemas.microsoft.com/office/powerpoint/2010/main" val="1046300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BD8C2F01-A695-C519-BCC5-DA0BE70B05E7}"/>
            </a:ext>
          </a:extLst>
        </p:cNvPr>
        <p:cNvGrpSpPr/>
        <p:nvPr/>
      </p:nvGrpSpPr>
      <p:grpSpPr>
        <a:xfrm>
          <a:off x="0" y="0"/>
          <a:ext cx="0" cy="0"/>
          <a:chOff x="0" y="0"/>
          <a:chExt cx="0" cy="0"/>
        </a:xfrm>
      </p:grpSpPr>
      <p:pic>
        <p:nvPicPr>
          <p:cNvPr id="4" name="Picture 3" descr="A diagram of a structure&#10;&#10;Description automatically generated with medium confidence">
            <a:extLst>
              <a:ext uri="{FF2B5EF4-FFF2-40B4-BE49-F238E27FC236}">
                <a16:creationId xmlns:a16="http://schemas.microsoft.com/office/drawing/2014/main" id="{2D57B1D0-DF2B-9BFD-D066-FAF101EBF36F}"/>
              </a:ext>
            </a:extLst>
          </p:cNvPr>
          <p:cNvPicPr>
            <a:picLocks noChangeAspect="1"/>
          </p:cNvPicPr>
          <p:nvPr/>
        </p:nvPicPr>
        <p:blipFill>
          <a:blip r:embed="rId3"/>
          <a:stretch>
            <a:fillRect/>
          </a:stretch>
        </p:blipFill>
        <p:spPr>
          <a:xfrm>
            <a:off x="191325" y="1081289"/>
            <a:ext cx="7772400" cy="4695421"/>
          </a:xfrm>
          <a:prstGeom prst="rect">
            <a:avLst/>
          </a:prstGeom>
        </p:spPr>
      </p:pic>
      <p:pic>
        <p:nvPicPr>
          <p:cNvPr id="6" name="Picture 5" descr="A diagram of a diagram&#10;&#10;Description automatically generated">
            <a:extLst>
              <a:ext uri="{FF2B5EF4-FFF2-40B4-BE49-F238E27FC236}">
                <a16:creationId xmlns:a16="http://schemas.microsoft.com/office/drawing/2014/main" id="{A29DEF6D-6D93-E144-A5FD-74B621265913}"/>
              </a:ext>
            </a:extLst>
          </p:cNvPr>
          <p:cNvPicPr>
            <a:picLocks noChangeAspect="1"/>
          </p:cNvPicPr>
          <p:nvPr/>
        </p:nvPicPr>
        <p:blipFill>
          <a:blip r:embed="rId4"/>
          <a:stretch>
            <a:fillRect/>
          </a:stretch>
        </p:blipFill>
        <p:spPr>
          <a:xfrm>
            <a:off x="7963725" y="4065104"/>
            <a:ext cx="5745655" cy="1810350"/>
          </a:xfrm>
          <a:prstGeom prst="rect">
            <a:avLst/>
          </a:prstGeom>
        </p:spPr>
      </p:pic>
      <p:sp>
        <p:nvSpPr>
          <p:cNvPr id="7" name="TextBox 6">
            <a:extLst>
              <a:ext uri="{FF2B5EF4-FFF2-40B4-BE49-F238E27FC236}">
                <a16:creationId xmlns:a16="http://schemas.microsoft.com/office/drawing/2014/main" id="{60F7EDD0-3126-4BD3-65FA-79F35EED8AD0}"/>
              </a:ext>
            </a:extLst>
          </p:cNvPr>
          <p:cNvSpPr txBox="1"/>
          <p:nvPr/>
        </p:nvSpPr>
        <p:spPr>
          <a:xfrm>
            <a:off x="5365518" y="347870"/>
            <a:ext cx="6446316" cy="1695208"/>
          </a:xfrm>
          <a:prstGeom prst="rect">
            <a:avLst/>
          </a:prstGeom>
          <a:noFill/>
        </p:spPr>
        <p:txBody>
          <a:bodyPr wrap="none" rtlCol="0">
            <a:spAutoFit/>
          </a:bodyPr>
          <a:lstStyle/>
          <a:p>
            <a:pPr>
              <a:lnSpc>
                <a:spcPct val="200000"/>
              </a:lnSpc>
            </a:pPr>
            <a:r>
              <a:rPr lang="en-US" sz="2800" dirty="0"/>
              <a:t>Compute graphs become huge very quickly</a:t>
            </a:r>
          </a:p>
          <a:p>
            <a:pPr>
              <a:lnSpc>
                <a:spcPct val="200000"/>
              </a:lnSpc>
            </a:pPr>
            <a:r>
              <a:rPr lang="en-US" sz="2800" dirty="0"/>
              <a:t>This is a 3-layer MLP with 41 parameters!</a:t>
            </a:r>
          </a:p>
        </p:txBody>
      </p:sp>
    </p:spTree>
    <p:extLst>
      <p:ext uri="{BB962C8B-B14F-4D97-AF65-F5344CB8AC3E}">
        <p14:creationId xmlns:p14="http://schemas.microsoft.com/office/powerpoint/2010/main" val="2192865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5CE08618-6A0F-E946-5595-4A929D4228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40F9A7-7EE0-9C56-DCC2-81646B240E01}"/>
              </a:ext>
            </a:extLst>
          </p:cNvPr>
          <p:cNvSpPr txBox="1"/>
          <p:nvPr/>
        </p:nvSpPr>
        <p:spPr>
          <a:xfrm>
            <a:off x="528267" y="318052"/>
            <a:ext cx="4948791" cy="461665"/>
          </a:xfrm>
          <a:prstGeom prst="rect">
            <a:avLst/>
          </a:prstGeom>
          <a:noFill/>
        </p:spPr>
        <p:txBody>
          <a:bodyPr wrap="none" rtlCol="0">
            <a:spAutoFit/>
          </a:bodyPr>
          <a:lstStyle/>
          <a:p>
            <a:r>
              <a:rPr lang="en-US" sz="2400" dirty="0">
                <a:latin typeface="Work Sans" pitchFamily="2" charset="77"/>
              </a:rPr>
              <a:t>Why += in the gradient update?</a:t>
            </a:r>
          </a:p>
        </p:txBody>
      </p:sp>
      <p:sp>
        <p:nvSpPr>
          <p:cNvPr id="2" name="Oval 1">
            <a:extLst>
              <a:ext uri="{FF2B5EF4-FFF2-40B4-BE49-F238E27FC236}">
                <a16:creationId xmlns:a16="http://schemas.microsoft.com/office/drawing/2014/main" id="{019E422A-0C28-5ED4-C91E-076E1A314F2D}"/>
              </a:ext>
            </a:extLst>
          </p:cNvPr>
          <p:cNvSpPr/>
          <p:nvPr/>
        </p:nvSpPr>
        <p:spPr>
          <a:xfrm>
            <a:off x="385551" y="1977507"/>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a:t>
            </a:r>
          </a:p>
        </p:txBody>
      </p:sp>
      <p:sp>
        <p:nvSpPr>
          <p:cNvPr id="4" name="Oval 3">
            <a:extLst>
              <a:ext uri="{FF2B5EF4-FFF2-40B4-BE49-F238E27FC236}">
                <a16:creationId xmlns:a16="http://schemas.microsoft.com/office/drawing/2014/main" id="{FF1A2AF7-4702-CC95-90FF-4EB344797E4B}"/>
              </a:ext>
            </a:extLst>
          </p:cNvPr>
          <p:cNvSpPr/>
          <p:nvPr/>
        </p:nvSpPr>
        <p:spPr>
          <a:xfrm>
            <a:off x="4373218"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e</a:t>
            </a:r>
          </a:p>
        </p:txBody>
      </p:sp>
      <p:sp>
        <p:nvSpPr>
          <p:cNvPr id="5" name="Oval 4">
            <a:extLst>
              <a:ext uri="{FF2B5EF4-FFF2-40B4-BE49-F238E27FC236}">
                <a16:creationId xmlns:a16="http://schemas.microsoft.com/office/drawing/2014/main" id="{F19073B2-F63B-966D-6CCE-0E3FE56786DB}"/>
              </a:ext>
            </a:extLst>
          </p:cNvPr>
          <p:cNvSpPr/>
          <p:nvPr/>
        </p:nvSpPr>
        <p:spPr>
          <a:xfrm>
            <a:off x="2048698" y="248196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7" name="Straight Arrow Connector 6">
            <a:extLst>
              <a:ext uri="{FF2B5EF4-FFF2-40B4-BE49-F238E27FC236}">
                <a16:creationId xmlns:a16="http://schemas.microsoft.com/office/drawing/2014/main" id="{8575CE19-E6E4-B9EC-41EF-F77642C4729E}"/>
              </a:ext>
            </a:extLst>
          </p:cNvPr>
          <p:cNvCxnSpPr>
            <a:cxnSpLocks/>
            <a:stCxn id="2" idx="6"/>
            <a:endCxn id="5" idx="2"/>
          </p:cNvCxnSpPr>
          <p:nvPr/>
        </p:nvCxnSpPr>
        <p:spPr>
          <a:xfrm>
            <a:off x="1130985" y="2350224"/>
            <a:ext cx="917713" cy="504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3533BE-F1B3-9534-D327-6441FC954FEB}"/>
              </a:ext>
            </a:extLst>
          </p:cNvPr>
          <p:cNvCxnSpPr>
            <a:cxnSpLocks/>
            <a:stCxn id="5" idx="6"/>
            <a:endCxn id="4" idx="2"/>
          </p:cNvCxnSpPr>
          <p:nvPr/>
        </p:nvCxnSpPr>
        <p:spPr>
          <a:xfrm>
            <a:off x="2794132" y="2854683"/>
            <a:ext cx="1579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3EA27F3-1757-99BE-BD3B-BD432F7D768F}"/>
              </a:ext>
            </a:extLst>
          </p:cNvPr>
          <p:cNvSpPr/>
          <p:nvPr/>
        </p:nvSpPr>
        <p:spPr>
          <a:xfrm>
            <a:off x="385551" y="340211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b</a:t>
            </a:r>
          </a:p>
        </p:txBody>
      </p:sp>
      <p:cxnSp>
        <p:nvCxnSpPr>
          <p:cNvPr id="11" name="Straight Arrow Connector 10">
            <a:extLst>
              <a:ext uri="{FF2B5EF4-FFF2-40B4-BE49-F238E27FC236}">
                <a16:creationId xmlns:a16="http://schemas.microsoft.com/office/drawing/2014/main" id="{0E9D4672-8973-7739-2664-79A4E1FF5DD3}"/>
              </a:ext>
            </a:extLst>
          </p:cNvPr>
          <p:cNvCxnSpPr>
            <a:cxnSpLocks/>
            <a:stCxn id="6" idx="6"/>
            <a:endCxn id="5" idx="2"/>
          </p:cNvCxnSpPr>
          <p:nvPr/>
        </p:nvCxnSpPr>
        <p:spPr>
          <a:xfrm flipV="1">
            <a:off x="1130985" y="2854683"/>
            <a:ext cx="917713" cy="92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D1175E8-49ED-13C6-43CC-AE8B349D8ED6}"/>
              </a:ext>
            </a:extLst>
          </p:cNvPr>
          <p:cNvSpPr/>
          <p:nvPr/>
        </p:nvSpPr>
        <p:spPr>
          <a:xfrm>
            <a:off x="4373218" y="391452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c</a:t>
            </a:r>
          </a:p>
        </p:txBody>
      </p:sp>
      <p:sp>
        <p:nvSpPr>
          <p:cNvPr id="42" name="Oval 41">
            <a:extLst>
              <a:ext uri="{FF2B5EF4-FFF2-40B4-BE49-F238E27FC236}">
                <a16:creationId xmlns:a16="http://schemas.microsoft.com/office/drawing/2014/main" id="{0651B38A-8987-FBFF-BD7A-4815C71C506E}"/>
              </a:ext>
            </a:extLst>
          </p:cNvPr>
          <p:cNvSpPr/>
          <p:nvPr/>
        </p:nvSpPr>
        <p:spPr>
          <a:xfrm>
            <a:off x="5700232" y="3169094"/>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43" name="Straight Arrow Connector 42">
            <a:extLst>
              <a:ext uri="{FF2B5EF4-FFF2-40B4-BE49-F238E27FC236}">
                <a16:creationId xmlns:a16="http://schemas.microsoft.com/office/drawing/2014/main" id="{9E3378FF-2D15-2A45-8489-D5698CD86A81}"/>
              </a:ext>
            </a:extLst>
          </p:cNvPr>
          <p:cNvCxnSpPr>
            <a:cxnSpLocks/>
            <a:stCxn id="4" idx="6"/>
            <a:endCxn id="42" idx="2"/>
          </p:cNvCxnSpPr>
          <p:nvPr/>
        </p:nvCxnSpPr>
        <p:spPr>
          <a:xfrm>
            <a:off x="5173130" y="2854683"/>
            <a:ext cx="527102"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461B633-2B6C-A011-64B1-109E37A0BF3A}"/>
              </a:ext>
            </a:extLst>
          </p:cNvPr>
          <p:cNvCxnSpPr>
            <a:cxnSpLocks/>
            <a:stCxn id="41" idx="7"/>
            <a:endCxn id="42" idx="2"/>
          </p:cNvCxnSpPr>
          <p:nvPr/>
        </p:nvCxnSpPr>
        <p:spPr>
          <a:xfrm flipV="1">
            <a:off x="5055986" y="3541811"/>
            <a:ext cx="644246" cy="490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A1624FF-C71D-1177-7F5C-9328352E18E5}"/>
              </a:ext>
            </a:extLst>
          </p:cNvPr>
          <p:cNvSpPr/>
          <p:nvPr/>
        </p:nvSpPr>
        <p:spPr>
          <a:xfrm>
            <a:off x="7225036" y="3141267"/>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d</a:t>
            </a:r>
          </a:p>
        </p:txBody>
      </p:sp>
      <p:cxnSp>
        <p:nvCxnSpPr>
          <p:cNvPr id="50" name="Straight Arrow Connector 49">
            <a:extLst>
              <a:ext uri="{FF2B5EF4-FFF2-40B4-BE49-F238E27FC236}">
                <a16:creationId xmlns:a16="http://schemas.microsoft.com/office/drawing/2014/main" id="{F63877F1-581C-8FD2-11C1-41F37A4E5EC3}"/>
              </a:ext>
            </a:extLst>
          </p:cNvPr>
          <p:cNvCxnSpPr>
            <a:cxnSpLocks/>
            <a:stCxn id="42" idx="6"/>
            <a:endCxn id="49" idx="2"/>
          </p:cNvCxnSpPr>
          <p:nvPr/>
        </p:nvCxnSpPr>
        <p:spPr>
          <a:xfrm>
            <a:off x="6445666" y="3541811"/>
            <a:ext cx="77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7DC7902-7827-EDDE-AC78-1D07675FEE20}"/>
              </a:ext>
            </a:extLst>
          </p:cNvPr>
          <p:cNvSpPr/>
          <p:nvPr/>
        </p:nvSpPr>
        <p:spPr>
          <a:xfrm>
            <a:off x="8979049"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sp>
        <p:nvSpPr>
          <p:cNvPr id="54" name="Oval 53">
            <a:extLst>
              <a:ext uri="{FF2B5EF4-FFF2-40B4-BE49-F238E27FC236}">
                <a16:creationId xmlns:a16="http://schemas.microsoft.com/office/drawing/2014/main" id="{C4CD89AB-1596-F84C-EF35-2E6A519F745B}"/>
              </a:ext>
            </a:extLst>
          </p:cNvPr>
          <p:cNvSpPr/>
          <p:nvPr/>
        </p:nvSpPr>
        <p:spPr>
          <a:xfrm>
            <a:off x="7225036" y="1729363"/>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p>
        </p:txBody>
      </p:sp>
      <p:cxnSp>
        <p:nvCxnSpPr>
          <p:cNvPr id="55" name="Straight Arrow Connector 54">
            <a:extLst>
              <a:ext uri="{FF2B5EF4-FFF2-40B4-BE49-F238E27FC236}">
                <a16:creationId xmlns:a16="http://schemas.microsoft.com/office/drawing/2014/main" id="{8970D6A0-CDDF-6FEB-AB8F-2F810CBF17B5}"/>
              </a:ext>
            </a:extLst>
          </p:cNvPr>
          <p:cNvCxnSpPr>
            <a:cxnSpLocks/>
            <a:stCxn id="54" idx="6"/>
            <a:endCxn id="53" idx="2"/>
          </p:cNvCxnSpPr>
          <p:nvPr/>
        </p:nvCxnSpPr>
        <p:spPr>
          <a:xfrm>
            <a:off x="8024948" y="2129907"/>
            <a:ext cx="954101" cy="72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64CFFCC-FDB5-607C-2E87-C74C5211DF78}"/>
              </a:ext>
            </a:extLst>
          </p:cNvPr>
          <p:cNvCxnSpPr>
            <a:cxnSpLocks/>
            <a:stCxn id="49" idx="6"/>
            <a:endCxn id="53" idx="2"/>
          </p:cNvCxnSpPr>
          <p:nvPr/>
        </p:nvCxnSpPr>
        <p:spPr>
          <a:xfrm flipV="1">
            <a:off x="8024948" y="2854683"/>
            <a:ext cx="954101"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45398781-3211-5AE9-9B28-71A334D35778}"/>
              </a:ext>
            </a:extLst>
          </p:cNvPr>
          <p:cNvSpPr/>
          <p:nvPr/>
        </p:nvSpPr>
        <p:spPr>
          <a:xfrm>
            <a:off x="10680937"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L</a:t>
            </a:r>
          </a:p>
        </p:txBody>
      </p:sp>
      <p:cxnSp>
        <p:nvCxnSpPr>
          <p:cNvPr id="71" name="Straight Arrow Connector 70">
            <a:extLst>
              <a:ext uri="{FF2B5EF4-FFF2-40B4-BE49-F238E27FC236}">
                <a16:creationId xmlns:a16="http://schemas.microsoft.com/office/drawing/2014/main" id="{0F8E0B18-D0D7-D0D2-B688-ACF613DE5526}"/>
              </a:ext>
            </a:extLst>
          </p:cNvPr>
          <p:cNvCxnSpPr>
            <a:cxnSpLocks/>
            <a:stCxn id="53" idx="6"/>
            <a:endCxn id="70" idx="2"/>
          </p:cNvCxnSpPr>
          <p:nvPr/>
        </p:nvCxnSpPr>
        <p:spPr>
          <a:xfrm>
            <a:off x="9778961" y="2854683"/>
            <a:ext cx="90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36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2"/>
          <p:cNvSpPr txBox="1"/>
          <p:nvPr/>
        </p:nvSpPr>
        <p:spPr>
          <a:xfrm>
            <a:off x="469000" y="281764"/>
            <a:ext cx="11254000" cy="656614"/>
          </a:xfrm>
          <a:prstGeom prst="rect">
            <a:avLst/>
          </a:prstGeom>
          <a:noFill/>
          <a:ln>
            <a:noFill/>
          </a:ln>
        </p:spPr>
        <p:txBody>
          <a:bodyPr spcFirstLastPara="1" wrap="square" lIns="121900" tIns="121900" rIns="121900" bIns="121900" anchor="t" anchorCtr="0">
            <a:spAutoFit/>
          </a:bodyPr>
          <a:lstStyle/>
          <a:p>
            <a:pPr marL="135464">
              <a:buSzPts val="2000"/>
            </a:pPr>
            <a:r>
              <a:rPr lang="fr-CA" sz="2667" b="1" dirty="0" err="1">
                <a:latin typeface="Work Sans Light"/>
                <a:ea typeface="Work Sans Light"/>
                <a:cs typeface="Work Sans Light"/>
                <a:sym typeface="Work Sans Light"/>
              </a:rPr>
              <a:t>Why</a:t>
            </a:r>
            <a:r>
              <a:rPr lang="fr-CA" sz="2667" b="1" dirty="0">
                <a:latin typeface="Work Sans Light"/>
                <a:ea typeface="Work Sans Light"/>
                <a:cs typeface="Work Sans Light"/>
                <a:sym typeface="Work Sans Light"/>
              </a:rPr>
              <a:t> </a:t>
            </a:r>
            <a:r>
              <a:rPr lang="fr-CA" sz="2667" b="1" dirty="0" err="1">
                <a:latin typeface="Work Sans Light"/>
                <a:ea typeface="Work Sans Light"/>
                <a:cs typeface="Work Sans Light"/>
                <a:sym typeface="Work Sans Light"/>
              </a:rPr>
              <a:t>learning</a:t>
            </a:r>
            <a:r>
              <a:rPr lang="fr-CA" sz="2667" b="1" dirty="0">
                <a:latin typeface="Work Sans Light"/>
                <a:ea typeface="Work Sans Light"/>
                <a:cs typeface="Work Sans Light"/>
                <a:sym typeface="Work Sans Light"/>
              </a:rPr>
              <a:t> </a:t>
            </a:r>
            <a:r>
              <a:rPr lang="fr-CA" sz="2667" b="1" dirty="0" err="1">
                <a:latin typeface="Work Sans Light"/>
                <a:ea typeface="Work Sans Light"/>
                <a:cs typeface="Work Sans Light"/>
                <a:sym typeface="Work Sans Light"/>
              </a:rPr>
              <a:t>from</a:t>
            </a:r>
            <a:r>
              <a:rPr lang="fr-CA" sz="2667" b="1" dirty="0">
                <a:latin typeface="Work Sans Light"/>
                <a:ea typeface="Work Sans Light"/>
                <a:cs typeface="Work Sans Light"/>
                <a:sym typeface="Work Sans Light"/>
              </a:rPr>
              <a:t> scratch </a:t>
            </a:r>
            <a:r>
              <a:rPr lang="fr-CA" sz="2667" b="1" dirty="0" err="1">
                <a:latin typeface="Work Sans Light"/>
                <a:ea typeface="Work Sans Light"/>
                <a:cs typeface="Work Sans Light"/>
                <a:sym typeface="Work Sans Light"/>
              </a:rPr>
              <a:t>matters</a:t>
            </a:r>
            <a:endParaRPr lang="fr-CA" sz="2667" b="1" dirty="0">
              <a:latin typeface="Work Sans Light"/>
              <a:ea typeface="Work Sans Light"/>
              <a:cs typeface="Work Sans Light"/>
              <a:sym typeface="Work Sans Light"/>
            </a:endParaRPr>
          </a:p>
        </p:txBody>
      </p:sp>
      <p:sp>
        <p:nvSpPr>
          <p:cNvPr id="2" name="Google Shape;739;p122">
            <a:extLst>
              <a:ext uri="{FF2B5EF4-FFF2-40B4-BE49-F238E27FC236}">
                <a16:creationId xmlns:a16="http://schemas.microsoft.com/office/drawing/2014/main" id="{818B6CA4-2A6E-2EFE-F437-4D360DDC5F04}"/>
              </a:ext>
            </a:extLst>
          </p:cNvPr>
          <p:cNvSpPr txBox="1"/>
          <p:nvPr/>
        </p:nvSpPr>
        <p:spPr>
          <a:xfrm>
            <a:off x="469000" y="1507590"/>
            <a:ext cx="11487774" cy="1477480"/>
          </a:xfrm>
          <a:prstGeom prst="rect">
            <a:avLst/>
          </a:prstGeom>
          <a:noFill/>
          <a:ln>
            <a:noFill/>
          </a:ln>
        </p:spPr>
        <p:txBody>
          <a:bodyPr spcFirstLastPara="1" wrap="square" lIns="121900" tIns="121900" rIns="121900" bIns="121900" anchor="t" anchorCtr="0">
            <a:spAutoFit/>
          </a:bodyPr>
          <a:lstStyle/>
          <a:p>
            <a:pPr marL="649814" indent="-514350">
              <a:buSzPts val="2000"/>
              <a:buFont typeface="+mj-lt"/>
              <a:buAutoNum type="arabicPeriod"/>
            </a:pPr>
            <a:r>
              <a:rPr lang="fr-CA" sz="2667" dirty="0">
                <a:latin typeface="Work Sans Light"/>
                <a:ea typeface="Work Sans Light"/>
                <a:cs typeface="Work Sans Light"/>
                <a:sym typeface="Work Sans Light"/>
              </a:rPr>
              <a:t>You </a:t>
            </a:r>
            <a:r>
              <a:rPr lang="fr-CA" sz="2667" dirty="0" err="1">
                <a:latin typeface="Work Sans Light"/>
                <a:ea typeface="Work Sans Light"/>
                <a:cs typeface="Work Sans Light"/>
                <a:sym typeface="Work Sans Light"/>
              </a:rPr>
              <a:t>only</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understand</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it</a:t>
            </a:r>
            <a:r>
              <a:rPr lang="fr-CA" sz="2667" dirty="0">
                <a:latin typeface="Work Sans Light"/>
                <a:ea typeface="Work Sans Light"/>
                <a:cs typeface="Work Sans Light"/>
                <a:sym typeface="Work Sans Light"/>
              </a:rPr>
              <a:t> if </a:t>
            </a:r>
            <a:r>
              <a:rPr lang="fr-CA" sz="2667" dirty="0" err="1">
                <a:latin typeface="Work Sans Light"/>
                <a:ea typeface="Work Sans Light"/>
                <a:cs typeface="Work Sans Light"/>
                <a:sym typeface="Work Sans Light"/>
              </a:rPr>
              <a:t>you</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build</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it</a:t>
            </a:r>
            <a:br>
              <a:rPr lang="fr-CA" sz="2667" dirty="0">
                <a:latin typeface="Work Sans Light"/>
                <a:ea typeface="Work Sans Light"/>
                <a:cs typeface="Work Sans Light"/>
                <a:sym typeface="Work Sans Light"/>
              </a:rPr>
            </a:br>
            <a:endParaRPr lang="fr-CA" sz="2667" dirty="0">
              <a:latin typeface="Work Sans Light"/>
              <a:ea typeface="Work Sans Light"/>
              <a:cs typeface="Work Sans Light"/>
              <a:sym typeface="Work Sans Light"/>
            </a:endParaRPr>
          </a:p>
          <a:p>
            <a:pPr marL="649814" indent="-514350">
              <a:buSzPts val="2000"/>
              <a:buFont typeface="+mj-lt"/>
              <a:buAutoNum type="arabicPeriod"/>
            </a:pPr>
            <a:r>
              <a:rPr lang="fr-CA" sz="2667" dirty="0" err="1">
                <a:latin typeface="Work Sans Light"/>
                <a:ea typeface="Work Sans Light"/>
                <a:cs typeface="Work Sans Light"/>
                <a:sym typeface="Work Sans Light"/>
              </a:rPr>
              <a:t>Backprop</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is</a:t>
            </a:r>
            <a:r>
              <a:rPr lang="fr-CA" sz="2667" dirty="0">
                <a:latin typeface="Work Sans Light"/>
                <a:ea typeface="Work Sans Light"/>
                <a:cs typeface="Work Sans Light"/>
                <a:sym typeface="Work Sans Light"/>
              </a:rPr>
              <a:t> a « </a:t>
            </a:r>
            <a:r>
              <a:rPr lang="fr-CA" sz="2667" dirty="0" err="1">
                <a:latin typeface="Work Sans Light"/>
                <a:ea typeface="Work Sans Light"/>
                <a:cs typeface="Work Sans Light"/>
                <a:sym typeface="Work Sans Light"/>
              </a:rPr>
              <a:t>leaky</a:t>
            </a:r>
            <a:r>
              <a:rPr lang="fr-CA" sz="2667" dirty="0">
                <a:latin typeface="Work Sans Light"/>
                <a:ea typeface="Work Sans Light"/>
                <a:cs typeface="Work Sans Light"/>
                <a:sym typeface="Work Sans Light"/>
              </a:rPr>
              <a:t> abstraction »</a:t>
            </a:r>
          </a:p>
        </p:txBody>
      </p:sp>
      <p:pic>
        <p:nvPicPr>
          <p:cNvPr id="4" name="Picture 3" descr="A screenshot of a computer&#10;&#10;Description automatically generated">
            <a:extLst>
              <a:ext uri="{FF2B5EF4-FFF2-40B4-BE49-F238E27FC236}">
                <a16:creationId xmlns:a16="http://schemas.microsoft.com/office/drawing/2014/main" id="{8DB0505B-DA1C-9DC9-7619-0F27347DA818}"/>
              </a:ext>
            </a:extLst>
          </p:cNvPr>
          <p:cNvPicPr>
            <a:picLocks noChangeAspect="1"/>
          </p:cNvPicPr>
          <p:nvPr/>
        </p:nvPicPr>
        <p:blipFill>
          <a:blip r:embed="rId3"/>
          <a:stretch>
            <a:fillRect/>
          </a:stretch>
        </p:blipFill>
        <p:spPr>
          <a:xfrm>
            <a:off x="6464410" y="3554282"/>
            <a:ext cx="4532630" cy="2600880"/>
          </a:xfrm>
          <a:prstGeom prst="rect">
            <a:avLst/>
          </a:prstGeom>
        </p:spPr>
      </p:pic>
      <p:sp>
        <p:nvSpPr>
          <p:cNvPr id="5" name="TextBox 4">
            <a:extLst>
              <a:ext uri="{FF2B5EF4-FFF2-40B4-BE49-F238E27FC236}">
                <a16:creationId xmlns:a16="http://schemas.microsoft.com/office/drawing/2014/main" id="{C23865BD-B158-FA83-6928-09A497D0C494}"/>
              </a:ext>
            </a:extLst>
          </p:cNvPr>
          <p:cNvSpPr txBox="1"/>
          <p:nvPr/>
        </p:nvSpPr>
        <p:spPr>
          <a:xfrm>
            <a:off x="6551875" y="6206904"/>
            <a:ext cx="824072" cy="369332"/>
          </a:xfrm>
          <a:prstGeom prst="rect">
            <a:avLst/>
          </a:prstGeom>
          <a:noFill/>
        </p:spPr>
        <p:txBody>
          <a:bodyPr wrap="none" rtlCol="0">
            <a:spAutoFit/>
          </a:bodyPr>
          <a:lstStyle/>
          <a:p>
            <a:r>
              <a:rPr lang="en-US" dirty="0">
                <a:solidFill>
                  <a:schemeClr val="accent3"/>
                </a:solidFill>
                <a:hlinkClick r:id="rId4">
                  <a:extLst>
                    <a:ext uri="{A12FA001-AC4F-418D-AE19-62706E023703}">
                      <ahyp:hlinkClr xmlns:ahyp="http://schemas.microsoft.com/office/drawing/2018/hyperlinkcolor" val="tx"/>
                    </a:ext>
                  </a:extLst>
                </a:hlinkClick>
              </a:rPr>
              <a:t>Source</a:t>
            </a:r>
            <a:endParaRPr lang="en-US" dirty="0">
              <a:solidFill>
                <a:schemeClr val="accent3"/>
              </a:solidFill>
            </a:endParaRPr>
          </a:p>
        </p:txBody>
      </p:sp>
    </p:spTree>
    <p:extLst>
      <p:ext uri="{BB962C8B-B14F-4D97-AF65-F5344CB8AC3E}">
        <p14:creationId xmlns:p14="http://schemas.microsoft.com/office/powerpoint/2010/main" val="3725560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0C762F8C-6E90-3B05-5D47-7F5EAF5E27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D36AA8-908E-A67C-AF49-56A39AA1F9A2}"/>
              </a:ext>
            </a:extLst>
          </p:cNvPr>
          <p:cNvSpPr txBox="1"/>
          <p:nvPr/>
        </p:nvSpPr>
        <p:spPr>
          <a:xfrm>
            <a:off x="528267" y="318052"/>
            <a:ext cx="4948791" cy="461665"/>
          </a:xfrm>
          <a:prstGeom prst="rect">
            <a:avLst/>
          </a:prstGeom>
          <a:noFill/>
        </p:spPr>
        <p:txBody>
          <a:bodyPr wrap="none" rtlCol="0">
            <a:spAutoFit/>
          </a:bodyPr>
          <a:lstStyle/>
          <a:p>
            <a:r>
              <a:rPr lang="en-US" sz="2400" dirty="0">
                <a:latin typeface="Work Sans" pitchFamily="2" charset="77"/>
              </a:rPr>
              <a:t>Why += in the gradient update?</a:t>
            </a:r>
          </a:p>
        </p:txBody>
      </p:sp>
      <p:sp>
        <p:nvSpPr>
          <p:cNvPr id="2" name="Oval 1">
            <a:extLst>
              <a:ext uri="{FF2B5EF4-FFF2-40B4-BE49-F238E27FC236}">
                <a16:creationId xmlns:a16="http://schemas.microsoft.com/office/drawing/2014/main" id="{80DA9702-1156-1336-6309-4D6B829767A1}"/>
              </a:ext>
            </a:extLst>
          </p:cNvPr>
          <p:cNvSpPr/>
          <p:nvPr/>
        </p:nvSpPr>
        <p:spPr>
          <a:xfrm>
            <a:off x="385551" y="1977507"/>
            <a:ext cx="745434" cy="745434"/>
          </a:xfrm>
          <a:prstGeom prst="ellipse">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90000"/>
                  </a:schemeClr>
                </a:solidFill>
              </a:rPr>
              <a:t>a</a:t>
            </a:r>
          </a:p>
        </p:txBody>
      </p:sp>
      <p:sp>
        <p:nvSpPr>
          <p:cNvPr id="4" name="Oval 3">
            <a:extLst>
              <a:ext uri="{FF2B5EF4-FFF2-40B4-BE49-F238E27FC236}">
                <a16:creationId xmlns:a16="http://schemas.microsoft.com/office/drawing/2014/main" id="{A33DBBD8-6604-77B3-0124-D33F16A49678}"/>
              </a:ext>
            </a:extLst>
          </p:cNvPr>
          <p:cNvSpPr/>
          <p:nvPr/>
        </p:nvSpPr>
        <p:spPr>
          <a:xfrm>
            <a:off x="4373218" y="2454139"/>
            <a:ext cx="799912" cy="801088"/>
          </a:xfrm>
          <a:prstGeom prst="ellipse">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90000"/>
                  </a:schemeClr>
                </a:solidFill>
              </a:rPr>
              <a:t>e</a:t>
            </a:r>
          </a:p>
        </p:txBody>
      </p:sp>
      <p:sp>
        <p:nvSpPr>
          <p:cNvPr id="5" name="Oval 4">
            <a:extLst>
              <a:ext uri="{FF2B5EF4-FFF2-40B4-BE49-F238E27FC236}">
                <a16:creationId xmlns:a16="http://schemas.microsoft.com/office/drawing/2014/main" id="{C9577320-3355-389E-142D-3441034713C8}"/>
              </a:ext>
            </a:extLst>
          </p:cNvPr>
          <p:cNvSpPr/>
          <p:nvPr/>
        </p:nvSpPr>
        <p:spPr>
          <a:xfrm>
            <a:off x="2048698" y="2481966"/>
            <a:ext cx="745434" cy="745434"/>
          </a:xfrm>
          <a:prstGeom prst="ellipse">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90000"/>
                  </a:schemeClr>
                </a:solidFill>
              </a:rPr>
              <a:t>*</a:t>
            </a:r>
          </a:p>
        </p:txBody>
      </p:sp>
      <p:cxnSp>
        <p:nvCxnSpPr>
          <p:cNvPr id="7" name="Straight Arrow Connector 6">
            <a:extLst>
              <a:ext uri="{FF2B5EF4-FFF2-40B4-BE49-F238E27FC236}">
                <a16:creationId xmlns:a16="http://schemas.microsoft.com/office/drawing/2014/main" id="{6CB9FF86-0D7B-487A-B5C8-4D918B70FEE7}"/>
              </a:ext>
            </a:extLst>
          </p:cNvPr>
          <p:cNvCxnSpPr>
            <a:cxnSpLocks/>
            <a:stCxn id="2" idx="6"/>
            <a:endCxn id="5" idx="2"/>
          </p:cNvCxnSpPr>
          <p:nvPr/>
        </p:nvCxnSpPr>
        <p:spPr>
          <a:xfrm>
            <a:off x="1130985" y="2350224"/>
            <a:ext cx="917713" cy="504459"/>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D63016-A06F-D672-A719-3891051ED814}"/>
              </a:ext>
            </a:extLst>
          </p:cNvPr>
          <p:cNvCxnSpPr>
            <a:cxnSpLocks/>
            <a:stCxn id="5" idx="6"/>
            <a:endCxn id="4" idx="2"/>
          </p:cNvCxnSpPr>
          <p:nvPr/>
        </p:nvCxnSpPr>
        <p:spPr>
          <a:xfrm>
            <a:off x="2794132" y="2854683"/>
            <a:ext cx="1579086"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649A3721-7500-83F5-9769-59CE9C707FF7}"/>
              </a:ext>
            </a:extLst>
          </p:cNvPr>
          <p:cNvSpPr/>
          <p:nvPr/>
        </p:nvSpPr>
        <p:spPr>
          <a:xfrm>
            <a:off x="385551" y="3402116"/>
            <a:ext cx="745434" cy="745434"/>
          </a:xfrm>
          <a:prstGeom prst="ellipse">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90000"/>
                  </a:schemeClr>
                </a:solidFill>
              </a:rPr>
              <a:t>b</a:t>
            </a:r>
          </a:p>
        </p:txBody>
      </p:sp>
      <p:cxnSp>
        <p:nvCxnSpPr>
          <p:cNvPr id="11" name="Straight Arrow Connector 10">
            <a:extLst>
              <a:ext uri="{FF2B5EF4-FFF2-40B4-BE49-F238E27FC236}">
                <a16:creationId xmlns:a16="http://schemas.microsoft.com/office/drawing/2014/main" id="{AB147C93-9C2D-DA80-1079-704FA9E87050}"/>
              </a:ext>
            </a:extLst>
          </p:cNvPr>
          <p:cNvCxnSpPr>
            <a:cxnSpLocks/>
            <a:stCxn id="6" idx="6"/>
            <a:endCxn id="5" idx="2"/>
          </p:cNvCxnSpPr>
          <p:nvPr/>
        </p:nvCxnSpPr>
        <p:spPr>
          <a:xfrm flipV="1">
            <a:off x="1130985" y="2854683"/>
            <a:ext cx="917713" cy="92015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EB41D75-90C2-EBC6-9FE5-96987C3E9B29}"/>
              </a:ext>
            </a:extLst>
          </p:cNvPr>
          <p:cNvSpPr/>
          <p:nvPr/>
        </p:nvSpPr>
        <p:spPr>
          <a:xfrm>
            <a:off x="4373218" y="391452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c</a:t>
            </a:r>
          </a:p>
        </p:txBody>
      </p:sp>
      <p:sp>
        <p:nvSpPr>
          <p:cNvPr id="42" name="Oval 41">
            <a:extLst>
              <a:ext uri="{FF2B5EF4-FFF2-40B4-BE49-F238E27FC236}">
                <a16:creationId xmlns:a16="http://schemas.microsoft.com/office/drawing/2014/main" id="{76808840-ECB9-3067-A273-B28B05D320E1}"/>
              </a:ext>
            </a:extLst>
          </p:cNvPr>
          <p:cNvSpPr/>
          <p:nvPr/>
        </p:nvSpPr>
        <p:spPr>
          <a:xfrm>
            <a:off x="5700232" y="3169094"/>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43" name="Straight Arrow Connector 42">
            <a:extLst>
              <a:ext uri="{FF2B5EF4-FFF2-40B4-BE49-F238E27FC236}">
                <a16:creationId xmlns:a16="http://schemas.microsoft.com/office/drawing/2014/main" id="{8E56B9B0-9103-B7C8-2551-01FE10AA306E}"/>
              </a:ext>
            </a:extLst>
          </p:cNvPr>
          <p:cNvCxnSpPr>
            <a:cxnSpLocks/>
            <a:stCxn id="4" idx="6"/>
            <a:endCxn id="42" idx="2"/>
          </p:cNvCxnSpPr>
          <p:nvPr/>
        </p:nvCxnSpPr>
        <p:spPr>
          <a:xfrm>
            <a:off x="5173130" y="2854683"/>
            <a:ext cx="527102" cy="68712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0FCA899-3319-2F4A-3EB0-D7DA9905F20F}"/>
              </a:ext>
            </a:extLst>
          </p:cNvPr>
          <p:cNvCxnSpPr>
            <a:cxnSpLocks/>
            <a:stCxn id="41" idx="7"/>
            <a:endCxn id="42" idx="2"/>
          </p:cNvCxnSpPr>
          <p:nvPr/>
        </p:nvCxnSpPr>
        <p:spPr>
          <a:xfrm flipV="1">
            <a:off x="5055986" y="3541811"/>
            <a:ext cx="644246" cy="490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D65DF371-2872-54F3-5917-0A3027E6776C}"/>
              </a:ext>
            </a:extLst>
          </p:cNvPr>
          <p:cNvSpPr/>
          <p:nvPr/>
        </p:nvSpPr>
        <p:spPr>
          <a:xfrm>
            <a:off x="7225036" y="3141267"/>
            <a:ext cx="799912" cy="801088"/>
          </a:xfrm>
          <a:prstGeom prst="ellipse">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90000"/>
                  </a:schemeClr>
                </a:solidFill>
              </a:rPr>
              <a:t>d</a:t>
            </a:r>
          </a:p>
        </p:txBody>
      </p:sp>
      <p:cxnSp>
        <p:nvCxnSpPr>
          <p:cNvPr id="50" name="Straight Arrow Connector 49">
            <a:extLst>
              <a:ext uri="{FF2B5EF4-FFF2-40B4-BE49-F238E27FC236}">
                <a16:creationId xmlns:a16="http://schemas.microsoft.com/office/drawing/2014/main" id="{2F4CF0C8-BFCB-900E-7CE2-844E0F070328}"/>
              </a:ext>
            </a:extLst>
          </p:cNvPr>
          <p:cNvCxnSpPr>
            <a:cxnSpLocks/>
            <a:stCxn id="42" idx="6"/>
            <a:endCxn id="49" idx="2"/>
          </p:cNvCxnSpPr>
          <p:nvPr/>
        </p:nvCxnSpPr>
        <p:spPr>
          <a:xfrm>
            <a:off x="6445666" y="3541811"/>
            <a:ext cx="779370"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43A8676-5863-264F-6056-74F65C4183F7}"/>
              </a:ext>
            </a:extLst>
          </p:cNvPr>
          <p:cNvSpPr/>
          <p:nvPr/>
        </p:nvSpPr>
        <p:spPr>
          <a:xfrm>
            <a:off x="8979049" y="2454139"/>
            <a:ext cx="799912" cy="801088"/>
          </a:xfrm>
          <a:prstGeom prst="ellipse">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90000"/>
                  </a:schemeClr>
                </a:solidFill>
              </a:rPr>
              <a:t>*</a:t>
            </a:r>
          </a:p>
        </p:txBody>
      </p:sp>
      <p:sp>
        <p:nvSpPr>
          <p:cNvPr id="54" name="Oval 53">
            <a:extLst>
              <a:ext uri="{FF2B5EF4-FFF2-40B4-BE49-F238E27FC236}">
                <a16:creationId xmlns:a16="http://schemas.microsoft.com/office/drawing/2014/main" id="{27DF59DA-C240-C623-1839-223CBBFA187C}"/>
              </a:ext>
            </a:extLst>
          </p:cNvPr>
          <p:cNvSpPr/>
          <p:nvPr/>
        </p:nvSpPr>
        <p:spPr>
          <a:xfrm>
            <a:off x="7225036" y="1729363"/>
            <a:ext cx="799912" cy="801088"/>
          </a:xfrm>
          <a:prstGeom prst="ellipse">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90000"/>
                  </a:schemeClr>
                </a:solidFill>
              </a:rPr>
              <a:t>f</a:t>
            </a:r>
          </a:p>
        </p:txBody>
      </p:sp>
      <p:cxnSp>
        <p:nvCxnSpPr>
          <p:cNvPr id="55" name="Straight Arrow Connector 54">
            <a:extLst>
              <a:ext uri="{FF2B5EF4-FFF2-40B4-BE49-F238E27FC236}">
                <a16:creationId xmlns:a16="http://schemas.microsoft.com/office/drawing/2014/main" id="{4D66CA27-84CE-3783-82F5-ABB28BB28537}"/>
              </a:ext>
            </a:extLst>
          </p:cNvPr>
          <p:cNvCxnSpPr>
            <a:cxnSpLocks/>
            <a:stCxn id="54" idx="6"/>
            <a:endCxn id="53" idx="2"/>
          </p:cNvCxnSpPr>
          <p:nvPr/>
        </p:nvCxnSpPr>
        <p:spPr>
          <a:xfrm>
            <a:off x="8024948" y="2129907"/>
            <a:ext cx="954101" cy="72477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C2A7236-789D-6EC7-7AA0-654819355E0A}"/>
              </a:ext>
            </a:extLst>
          </p:cNvPr>
          <p:cNvCxnSpPr>
            <a:cxnSpLocks/>
            <a:stCxn id="49" idx="6"/>
            <a:endCxn id="53" idx="2"/>
          </p:cNvCxnSpPr>
          <p:nvPr/>
        </p:nvCxnSpPr>
        <p:spPr>
          <a:xfrm flipV="1">
            <a:off x="8024948" y="2854683"/>
            <a:ext cx="954101" cy="68712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EA4285B3-DF0E-C058-A0CB-B000AFF3ADB1}"/>
              </a:ext>
            </a:extLst>
          </p:cNvPr>
          <p:cNvSpPr/>
          <p:nvPr/>
        </p:nvSpPr>
        <p:spPr>
          <a:xfrm>
            <a:off x="10680937" y="2454139"/>
            <a:ext cx="799912" cy="801088"/>
          </a:xfrm>
          <a:prstGeom prst="ellipse">
            <a:avLst/>
          </a:prstGeom>
          <a:no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90000"/>
                  </a:schemeClr>
                </a:solidFill>
              </a:rPr>
              <a:t>L</a:t>
            </a:r>
          </a:p>
        </p:txBody>
      </p:sp>
      <p:cxnSp>
        <p:nvCxnSpPr>
          <p:cNvPr id="71" name="Straight Arrow Connector 70">
            <a:extLst>
              <a:ext uri="{FF2B5EF4-FFF2-40B4-BE49-F238E27FC236}">
                <a16:creationId xmlns:a16="http://schemas.microsoft.com/office/drawing/2014/main" id="{C923B2FC-F905-7E7A-C7FB-699E90ECED21}"/>
              </a:ext>
            </a:extLst>
          </p:cNvPr>
          <p:cNvCxnSpPr>
            <a:cxnSpLocks/>
            <a:stCxn id="53" idx="6"/>
            <a:endCxn id="70" idx="2"/>
          </p:cNvCxnSpPr>
          <p:nvPr/>
        </p:nvCxnSpPr>
        <p:spPr>
          <a:xfrm>
            <a:off x="9778961" y="2854683"/>
            <a:ext cx="901976" cy="0"/>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C6F90D6-7657-DE18-BDCF-DFF3AEB8E1D6}"/>
              </a:ext>
            </a:extLst>
          </p:cNvPr>
          <p:cNvSpPr/>
          <p:nvPr/>
        </p:nvSpPr>
        <p:spPr>
          <a:xfrm>
            <a:off x="5700232" y="4981811"/>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sp>
        <p:nvSpPr>
          <p:cNvPr id="10" name="Oval 9">
            <a:extLst>
              <a:ext uri="{FF2B5EF4-FFF2-40B4-BE49-F238E27FC236}">
                <a16:creationId xmlns:a16="http://schemas.microsoft.com/office/drawing/2014/main" id="{1E92F7FC-9D0E-DD73-C0FF-30F1DECF0162}"/>
              </a:ext>
            </a:extLst>
          </p:cNvPr>
          <p:cNvSpPr/>
          <p:nvPr/>
        </p:nvSpPr>
        <p:spPr>
          <a:xfrm>
            <a:off x="4373218" y="6056912"/>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s</a:t>
            </a:r>
          </a:p>
        </p:txBody>
      </p:sp>
      <p:cxnSp>
        <p:nvCxnSpPr>
          <p:cNvPr id="12" name="Straight Arrow Connector 11">
            <a:extLst>
              <a:ext uri="{FF2B5EF4-FFF2-40B4-BE49-F238E27FC236}">
                <a16:creationId xmlns:a16="http://schemas.microsoft.com/office/drawing/2014/main" id="{77422EF3-9C3D-9A63-BD54-ECEE91E0CBD0}"/>
              </a:ext>
            </a:extLst>
          </p:cNvPr>
          <p:cNvCxnSpPr>
            <a:cxnSpLocks/>
            <a:stCxn id="41" idx="5"/>
            <a:endCxn id="8" idx="2"/>
          </p:cNvCxnSpPr>
          <p:nvPr/>
        </p:nvCxnSpPr>
        <p:spPr>
          <a:xfrm>
            <a:off x="5055986" y="4598299"/>
            <a:ext cx="644246" cy="756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AE1EF4-9A58-3621-024A-8E244C604230}"/>
              </a:ext>
            </a:extLst>
          </p:cNvPr>
          <p:cNvCxnSpPr>
            <a:cxnSpLocks/>
            <a:stCxn id="10" idx="7"/>
            <a:endCxn id="8" idx="2"/>
          </p:cNvCxnSpPr>
          <p:nvPr/>
        </p:nvCxnSpPr>
        <p:spPr>
          <a:xfrm flipV="1">
            <a:off x="5055986" y="5354528"/>
            <a:ext cx="644246" cy="81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6A957D9-F684-9032-2A1F-A7A3F534DFD4}"/>
              </a:ext>
            </a:extLst>
          </p:cNvPr>
          <p:cNvSpPr/>
          <p:nvPr/>
        </p:nvSpPr>
        <p:spPr>
          <a:xfrm>
            <a:off x="7225036" y="4953984"/>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h</a:t>
            </a:r>
          </a:p>
        </p:txBody>
      </p:sp>
      <p:cxnSp>
        <p:nvCxnSpPr>
          <p:cNvPr id="19" name="Straight Arrow Connector 18">
            <a:extLst>
              <a:ext uri="{FF2B5EF4-FFF2-40B4-BE49-F238E27FC236}">
                <a16:creationId xmlns:a16="http://schemas.microsoft.com/office/drawing/2014/main" id="{B4A7F143-C6E7-628B-0368-ECD8423A7C3F}"/>
              </a:ext>
            </a:extLst>
          </p:cNvPr>
          <p:cNvCxnSpPr>
            <a:cxnSpLocks/>
            <a:stCxn id="8" idx="6"/>
            <a:endCxn id="18" idx="2"/>
          </p:cNvCxnSpPr>
          <p:nvPr/>
        </p:nvCxnSpPr>
        <p:spPr>
          <a:xfrm>
            <a:off x="6445666" y="5354528"/>
            <a:ext cx="77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19CA386-4FF6-5083-4FAF-165479873212}"/>
                  </a:ext>
                </a:extLst>
              </p:cNvPr>
              <p:cNvSpPr txBox="1"/>
              <p:nvPr/>
            </p:nvSpPr>
            <p:spPr>
              <a:xfrm>
                <a:off x="2655789" y="3894139"/>
                <a:ext cx="2615337"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accent4">
                                  <a:lumMod val="75000"/>
                                </a:schemeClr>
                              </a:solidFill>
                              <a:latin typeface="Cambria Math" panose="02040503050406030204" pitchFamily="18" charset="0"/>
                            </a:rPr>
                          </m:ctrlPr>
                        </m:fPr>
                        <m:num>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𝐿</m:t>
                          </m:r>
                        </m:num>
                        <m:den>
                          <m:r>
                            <a:rPr lang="en-US" sz="2400" b="0" i="1" smtClean="0">
                              <a:solidFill>
                                <a:schemeClr val="accent4">
                                  <a:lumMod val="75000"/>
                                </a:schemeClr>
                              </a:solidFill>
                              <a:latin typeface="Cambria Math" panose="02040503050406030204" pitchFamily="18" charset="0"/>
                            </a:rPr>
                            <m:t>𝜕</m:t>
                          </m:r>
                          <m:r>
                            <a:rPr lang="en-US" sz="2400" b="0" i="1" smtClean="0">
                              <a:solidFill>
                                <a:schemeClr val="accent4">
                                  <a:lumMod val="75000"/>
                                </a:schemeClr>
                              </a:solidFill>
                              <a:latin typeface="Cambria Math" panose="02040503050406030204" pitchFamily="18" charset="0"/>
                            </a:rPr>
                            <m:t>𝑐</m:t>
                          </m:r>
                        </m:den>
                      </m:f>
                    </m:oMath>
                  </m:oMathPara>
                </a14:m>
                <a:endParaRPr lang="en-US" sz="2400" dirty="0">
                  <a:solidFill>
                    <a:schemeClr val="accent4">
                      <a:lumMod val="75000"/>
                    </a:schemeClr>
                  </a:solidFill>
                </a:endParaRPr>
              </a:p>
            </p:txBody>
          </p:sp>
        </mc:Choice>
        <mc:Fallback xmlns="">
          <p:sp>
            <p:nvSpPr>
              <p:cNvPr id="22" name="TextBox 21">
                <a:extLst>
                  <a:ext uri="{FF2B5EF4-FFF2-40B4-BE49-F238E27FC236}">
                    <a16:creationId xmlns:a16="http://schemas.microsoft.com/office/drawing/2014/main" id="{119CA386-4FF6-5083-4FAF-165479873212}"/>
                  </a:ext>
                </a:extLst>
              </p:cNvPr>
              <p:cNvSpPr txBox="1">
                <a:spLocks noRot="1" noChangeAspect="1" noMove="1" noResize="1" noEditPoints="1" noAdjustHandles="1" noChangeArrowheads="1" noChangeShapeType="1" noTextEdit="1"/>
              </p:cNvSpPr>
              <p:nvPr/>
            </p:nvSpPr>
            <p:spPr>
              <a:xfrm>
                <a:off x="2655789" y="3894139"/>
                <a:ext cx="2615337" cy="702244"/>
              </a:xfrm>
              <a:prstGeom prst="rect">
                <a:avLst/>
              </a:prstGeom>
              <a:blipFill>
                <a:blip r:embed="rId3"/>
                <a:stretch>
                  <a:fillRect t="-1786" b="-16071"/>
                </a:stretch>
              </a:blipFill>
            </p:spPr>
            <p:txBody>
              <a:bodyPr/>
              <a:lstStyle/>
              <a:p>
                <a:r>
                  <a:rPr lang="en-US">
                    <a:noFill/>
                  </a:rPr>
                  <a:t> </a:t>
                </a:r>
              </a:p>
            </p:txBody>
          </p:sp>
        </mc:Fallback>
      </mc:AlternateContent>
    </p:spTree>
    <p:extLst>
      <p:ext uri="{BB962C8B-B14F-4D97-AF65-F5344CB8AC3E}">
        <p14:creationId xmlns:p14="http://schemas.microsoft.com/office/powerpoint/2010/main" val="2364505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9D01C000-93AA-5935-701F-B1A3DD2862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527BED5-33FB-FE11-0DE4-D9B54EC3AC6E}"/>
              </a:ext>
            </a:extLst>
          </p:cNvPr>
          <p:cNvSpPr txBox="1"/>
          <p:nvPr/>
        </p:nvSpPr>
        <p:spPr>
          <a:xfrm>
            <a:off x="528267" y="318052"/>
            <a:ext cx="8852103" cy="461665"/>
          </a:xfrm>
          <a:prstGeom prst="rect">
            <a:avLst/>
          </a:prstGeom>
          <a:noFill/>
        </p:spPr>
        <p:txBody>
          <a:bodyPr wrap="none" rtlCol="0">
            <a:spAutoFit/>
          </a:bodyPr>
          <a:lstStyle/>
          <a:p>
            <a:r>
              <a:rPr lang="en-US" sz="2400" dirty="0">
                <a:latin typeface="Work Sans" pitchFamily="2" charset="77"/>
              </a:rPr>
              <a:t>But then you need to zero your gradient at each iteration!</a:t>
            </a:r>
          </a:p>
        </p:txBody>
      </p:sp>
      <p:sp>
        <p:nvSpPr>
          <p:cNvPr id="8" name="TextBox 7">
            <a:extLst>
              <a:ext uri="{FF2B5EF4-FFF2-40B4-BE49-F238E27FC236}">
                <a16:creationId xmlns:a16="http://schemas.microsoft.com/office/drawing/2014/main" id="{971EFFE1-AE6D-1DD6-7830-07399029AD5B}"/>
              </a:ext>
            </a:extLst>
          </p:cNvPr>
          <p:cNvSpPr txBox="1"/>
          <p:nvPr/>
        </p:nvSpPr>
        <p:spPr>
          <a:xfrm>
            <a:off x="4112236" y="2251381"/>
            <a:ext cx="3273653" cy="3046988"/>
          </a:xfrm>
          <a:prstGeom prst="rect">
            <a:avLst/>
          </a:prstGeom>
          <a:noFill/>
        </p:spPr>
        <p:txBody>
          <a:bodyPr wrap="none" rtlCol="0">
            <a:spAutoFit/>
          </a:bodyPr>
          <a:lstStyle/>
          <a:p>
            <a:r>
              <a:rPr lang="en-US" sz="3200" dirty="0">
                <a:solidFill>
                  <a:schemeClr val="tx2"/>
                </a:solidFill>
              </a:rPr>
              <a:t>ω = ω</a:t>
            </a:r>
            <a:r>
              <a:rPr lang="en-US" sz="3200" baseline="-25000" dirty="0">
                <a:solidFill>
                  <a:schemeClr val="tx2"/>
                </a:solidFill>
              </a:rPr>
              <a:t>0</a:t>
            </a:r>
          </a:p>
          <a:p>
            <a:r>
              <a:rPr lang="en-US" sz="3200" dirty="0"/>
              <a:t>Repeat:</a:t>
            </a:r>
          </a:p>
          <a:p>
            <a:pPr lvl="1"/>
            <a:r>
              <a:rPr lang="en-US" sz="3200" dirty="0"/>
              <a:t>Compute 𝓁(𝑥)</a:t>
            </a:r>
            <a:endParaRPr lang="en-US" sz="3200" dirty="0">
              <a:solidFill>
                <a:schemeClr val="tx2"/>
              </a:solidFill>
            </a:endParaRPr>
          </a:p>
          <a:p>
            <a:pPr lvl="1"/>
            <a:r>
              <a:rPr lang="en-US" sz="3200" dirty="0">
                <a:solidFill>
                  <a:schemeClr val="accent4">
                    <a:lumMod val="75000"/>
                  </a:schemeClr>
                </a:solidFill>
              </a:rPr>
              <a:t>Reset ∇𝓁</a:t>
            </a:r>
            <a:r>
              <a:rPr lang="en-US" sz="3200" baseline="-25000" dirty="0">
                <a:solidFill>
                  <a:schemeClr val="accent4">
                    <a:lumMod val="75000"/>
                  </a:schemeClr>
                </a:solidFill>
              </a:rPr>
              <a:t>ω</a:t>
            </a:r>
            <a:r>
              <a:rPr lang="en-US" sz="3200" dirty="0">
                <a:solidFill>
                  <a:schemeClr val="accent4">
                    <a:lumMod val="75000"/>
                  </a:schemeClr>
                </a:solidFill>
              </a:rPr>
              <a:t> </a:t>
            </a:r>
          </a:p>
          <a:p>
            <a:pPr lvl="1"/>
            <a:r>
              <a:rPr lang="en-US" sz="3200" dirty="0"/>
              <a:t>Compute ∇</a:t>
            </a:r>
            <a:r>
              <a:rPr lang="en-US" sz="3200" dirty="0">
                <a:solidFill>
                  <a:schemeClr val="tx2"/>
                </a:solidFill>
              </a:rPr>
              <a:t> 𝓁</a:t>
            </a:r>
            <a:r>
              <a:rPr lang="en-US" sz="3200" baseline="-25000" dirty="0">
                <a:solidFill>
                  <a:schemeClr val="tx2"/>
                </a:solidFill>
              </a:rPr>
              <a:t>ω</a:t>
            </a:r>
            <a:endParaRPr lang="en-US" sz="3200" dirty="0">
              <a:solidFill>
                <a:schemeClr val="tx2"/>
              </a:solidFill>
            </a:endParaRPr>
          </a:p>
          <a:p>
            <a:pPr lvl="1"/>
            <a:r>
              <a:rPr lang="en-US" sz="3200" dirty="0">
                <a:solidFill>
                  <a:schemeClr val="tx2"/>
                </a:solidFill>
              </a:rPr>
              <a:t>ω = ω - </a:t>
            </a:r>
            <a:r>
              <a:rPr lang="en-US" sz="3200" dirty="0" err="1">
                <a:solidFill>
                  <a:schemeClr val="tx2"/>
                </a:solidFill>
              </a:rPr>
              <a:t>η</a:t>
            </a:r>
            <a:r>
              <a:rPr lang="en-US" sz="3200" dirty="0">
                <a:solidFill>
                  <a:schemeClr val="tx2"/>
                </a:solidFill>
              </a:rPr>
              <a:t> * </a:t>
            </a:r>
            <a:r>
              <a:rPr lang="en-US" sz="3200" dirty="0"/>
              <a:t>∇</a:t>
            </a:r>
            <a:r>
              <a:rPr lang="en-US" sz="3200" dirty="0">
                <a:solidFill>
                  <a:schemeClr val="tx2"/>
                </a:solidFill>
              </a:rPr>
              <a:t> 𝓁</a:t>
            </a:r>
            <a:r>
              <a:rPr lang="en-US" sz="3200" baseline="-25000" dirty="0">
                <a:solidFill>
                  <a:schemeClr val="tx2"/>
                </a:solidFill>
              </a:rPr>
              <a:t>ω</a:t>
            </a:r>
            <a:endParaRPr lang="en-US" sz="3200" dirty="0"/>
          </a:p>
        </p:txBody>
      </p:sp>
    </p:spTree>
    <p:extLst>
      <p:ext uri="{BB962C8B-B14F-4D97-AF65-F5344CB8AC3E}">
        <p14:creationId xmlns:p14="http://schemas.microsoft.com/office/powerpoint/2010/main" val="2765464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9CC5CDC2-12B1-8A03-4B07-D7D94C4871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B5FA53-88D3-ABF9-3A27-462B0A40344F}"/>
              </a:ext>
            </a:extLst>
          </p:cNvPr>
          <p:cNvSpPr txBox="1"/>
          <p:nvPr/>
        </p:nvSpPr>
        <p:spPr>
          <a:xfrm>
            <a:off x="528267" y="318052"/>
            <a:ext cx="9863598" cy="461665"/>
          </a:xfrm>
          <a:prstGeom prst="rect">
            <a:avLst/>
          </a:prstGeom>
          <a:noFill/>
        </p:spPr>
        <p:txBody>
          <a:bodyPr wrap="none" rtlCol="0">
            <a:spAutoFit/>
          </a:bodyPr>
          <a:lstStyle/>
          <a:p>
            <a:r>
              <a:rPr lang="en-US" sz="2400" dirty="0">
                <a:latin typeface="Work Sans" pitchFamily="2" charset="77"/>
              </a:rPr>
              <a:t>The forward pass is critical to update the values in the network</a:t>
            </a:r>
          </a:p>
        </p:txBody>
      </p:sp>
      <p:sp>
        <p:nvSpPr>
          <p:cNvPr id="2" name="Oval 1">
            <a:extLst>
              <a:ext uri="{FF2B5EF4-FFF2-40B4-BE49-F238E27FC236}">
                <a16:creationId xmlns:a16="http://schemas.microsoft.com/office/drawing/2014/main" id="{C4B6E2FA-C018-87C0-6496-EE5F6F56AD2C}"/>
              </a:ext>
            </a:extLst>
          </p:cNvPr>
          <p:cNvSpPr/>
          <p:nvPr/>
        </p:nvSpPr>
        <p:spPr>
          <a:xfrm>
            <a:off x="385551" y="1977507"/>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a:t>
            </a:r>
          </a:p>
        </p:txBody>
      </p:sp>
      <p:sp>
        <p:nvSpPr>
          <p:cNvPr id="4" name="Oval 3">
            <a:extLst>
              <a:ext uri="{FF2B5EF4-FFF2-40B4-BE49-F238E27FC236}">
                <a16:creationId xmlns:a16="http://schemas.microsoft.com/office/drawing/2014/main" id="{6BB03183-D636-BB95-57C2-6EB455D2D78E}"/>
              </a:ext>
            </a:extLst>
          </p:cNvPr>
          <p:cNvSpPr/>
          <p:nvPr/>
        </p:nvSpPr>
        <p:spPr>
          <a:xfrm>
            <a:off x="4373218"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e</a:t>
            </a:r>
          </a:p>
        </p:txBody>
      </p:sp>
      <p:sp>
        <p:nvSpPr>
          <p:cNvPr id="5" name="Oval 4">
            <a:extLst>
              <a:ext uri="{FF2B5EF4-FFF2-40B4-BE49-F238E27FC236}">
                <a16:creationId xmlns:a16="http://schemas.microsoft.com/office/drawing/2014/main" id="{C3D05257-D68B-1EEB-7A5F-2E4243C25193}"/>
              </a:ext>
            </a:extLst>
          </p:cNvPr>
          <p:cNvSpPr/>
          <p:nvPr/>
        </p:nvSpPr>
        <p:spPr>
          <a:xfrm>
            <a:off x="2048698" y="248196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7" name="Straight Arrow Connector 6">
            <a:extLst>
              <a:ext uri="{FF2B5EF4-FFF2-40B4-BE49-F238E27FC236}">
                <a16:creationId xmlns:a16="http://schemas.microsoft.com/office/drawing/2014/main" id="{1367BA22-90EA-AC26-4809-BE4C66165FE5}"/>
              </a:ext>
            </a:extLst>
          </p:cNvPr>
          <p:cNvCxnSpPr>
            <a:cxnSpLocks/>
            <a:stCxn id="2" idx="6"/>
            <a:endCxn id="5" idx="2"/>
          </p:cNvCxnSpPr>
          <p:nvPr/>
        </p:nvCxnSpPr>
        <p:spPr>
          <a:xfrm>
            <a:off x="1130985" y="2350224"/>
            <a:ext cx="917713" cy="504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3DBE41-3FDF-E522-402B-CC2B806088EB}"/>
              </a:ext>
            </a:extLst>
          </p:cNvPr>
          <p:cNvCxnSpPr>
            <a:cxnSpLocks/>
            <a:stCxn id="5" idx="6"/>
            <a:endCxn id="4" idx="2"/>
          </p:cNvCxnSpPr>
          <p:nvPr/>
        </p:nvCxnSpPr>
        <p:spPr>
          <a:xfrm>
            <a:off x="2794132" y="2854683"/>
            <a:ext cx="1579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6302CDB-16FE-3D67-3C55-7122358CA19E}"/>
              </a:ext>
            </a:extLst>
          </p:cNvPr>
          <p:cNvSpPr/>
          <p:nvPr/>
        </p:nvSpPr>
        <p:spPr>
          <a:xfrm>
            <a:off x="385551" y="3402116"/>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b</a:t>
            </a:r>
          </a:p>
        </p:txBody>
      </p:sp>
      <p:cxnSp>
        <p:nvCxnSpPr>
          <p:cNvPr id="11" name="Straight Arrow Connector 10">
            <a:extLst>
              <a:ext uri="{FF2B5EF4-FFF2-40B4-BE49-F238E27FC236}">
                <a16:creationId xmlns:a16="http://schemas.microsoft.com/office/drawing/2014/main" id="{BFEF9E9E-7938-ED6F-9325-F7CA9107646C}"/>
              </a:ext>
            </a:extLst>
          </p:cNvPr>
          <p:cNvCxnSpPr>
            <a:cxnSpLocks/>
            <a:stCxn id="6" idx="6"/>
            <a:endCxn id="5" idx="2"/>
          </p:cNvCxnSpPr>
          <p:nvPr/>
        </p:nvCxnSpPr>
        <p:spPr>
          <a:xfrm flipV="1">
            <a:off x="1130985" y="2854683"/>
            <a:ext cx="917713" cy="92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8DAC69A-3406-3CE6-1497-A8EB943C7CDF}"/>
              </a:ext>
            </a:extLst>
          </p:cNvPr>
          <p:cNvSpPr/>
          <p:nvPr/>
        </p:nvSpPr>
        <p:spPr>
          <a:xfrm>
            <a:off x="4373218" y="3914528"/>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c</a:t>
            </a:r>
          </a:p>
        </p:txBody>
      </p:sp>
      <p:sp>
        <p:nvSpPr>
          <p:cNvPr id="42" name="Oval 41">
            <a:extLst>
              <a:ext uri="{FF2B5EF4-FFF2-40B4-BE49-F238E27FC236}">
                <a16:creationId xmlns:a16="http://schemas.microsoft.com/office/drawing/2014/main" id="{BF8680E7-DDBC-1A8F-C6EC-EB24341BA708}"/>
              </a:ext>
            </a:extLst>
          </p:cNvPr>
          <p:cNvSpPr/>
          <p:nvPr/>
        </p:nvSpPr>
        <p:spPr>
          <a:xfrm>
            <a:off x="5700232" y="3169094"/>
            <a:ext cx="745434" cy="74543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cxnSp>
        <p:nvCxnSpPr>
          <p:cNvPr id="43" name="Straight Arrow Connector 42">
            <a:extLst>
              <a:ext uri="{FF2B5EF4-FFF2-40B4-BE49-F238E27FC236}">
                <a16:creationId xmlns:a16="http://schemas.microsoft.com/office/drawing/2014/main" id="{B57EA7AD-80F3-1DCC-B060-D3B61417C3AB}"/>
              </a:ext>
            </a:extLst>
          </p:cNvPr>
          <p:cNvCxnSpPr>
            <a:cxnSpLocks/>
            <a:stCxn id="4" idx="6"/>
            <a:endCxn id="42" idx="2"/>
          </p:cNvCxnSpPr>
          <p:nvPr/>
        </p:nvCxnSpPr>
        <p:spPr>
          <a:xfrm>
            <a:off x="5173130" y="2854683"/>
            <a:ext cx="527102"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2380CE7-79EF-0119-B0CA-0249237EE28A}"/>
              </a:ext>
            </a:extLst>
          </p:cNvPr>
          <p:cNvCxnSpPr>
            <a:cxnSpLocks/>
            <a:stCxn id="41" idx="7"/>
            <a:endCxn id="42" idx="2"/>
          </p:cNvCxnSpPr>
          <p:nvPr/>
        </p:nvCxnSpPr>
        <p:spPr>
          <a:xfrm flipV="1">
            <a:off x="5055986" y="3541811"/>
            <a:ext cx="644246" cy="490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5259BDEF-748F-F7A6-7BA8-176E94C11FF9}"/>
              </a:ext>
            </a:extLst>
          </p:cNvPr>
          <p:cNvSpPr/>
          <p:nvPr/>
        </p:nvSpPr>
        <p:spPr>
          <a:xfrm>
            <a:off x="7225036" y="3141267"/>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d</a:t>
            </a:r>
          </a:p>
        </p:txBody>
      </p:sp>
      <p:cxnSp>
        <p:nvCxnSpPr>
          <p:cNvPr id="50" name="Straight Arrow Connector 49">
            <a:extLst>
              <a:ext uri="{FF2B5EF4-FFF2-40B4-BE49-F238E27FC236}">
                <a16:creationId xmlns:a16="http://schemas.microsoft.com/office/drawing/2014/main" id="{A8225F9F-956A-48AA-040E-DBDA37319AE7}"/>
              </a:ext>
            </a:extLst>
          </p:cNvPr>
          <p:cNvCxnSpPr>
            <a:cxnSpLocks/>
            <a:stCxn id="42" idx="6"/>
            <a:endCxn id="49" idx="2"/>
          </p:cNvCxnSpPr>
          <p:nvPr/>
        </p:nvCxnSpPr>
        <p:spPr>
          <a:xfrm>
            <a:off x="6445666" y="3541811"/>
            <a:ext cx="77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2B4A96B-F187-D084-A890-14E1F6E13B10}"/>
              </a:ext>
            </a:extLst>
          </p:cNvPr>
          <p:cNvSpPr/>
          <p:nvPr/>
        </p:nvSpPr>
        <p:spPr>
          <a:xfrm>
            <a:off x="8979049"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a:t>
            </a:r>
          </a:p>
        </p:txBody>
      </p:sp>
      <p:sp>
        <p:nvSpPr>
          <p:cNvPr id="54" name="Oval 53">
            <a:extLst>
              <a:ext uri="{FF2B5EF4-FFF2-40B4-BE49-F238E27FC236}">
                <a16:creationId xmlns:a16="http://schemas.microsoft.com/office/drawing/2014/main" id="{3DC16C67-65AB-AF82-BD3B-AC67A64AD88E}"/>
              </a:ext>
            </a:extLst>
          </p:cNvPr>
          <p:cNvSpPr/>
          <p:nvPr/>
        </p:nvSpPr>
        <p:spPr>
          <a:xfrm>
            <a:off x="7225036" y="1729363"/>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f</a:t>
            </a:r>
          </a:p>
        </p:txBody>
      </p:sp>
      <p:cxnSp>
        <p:nvCxnSpPr>
          <p:cNvPr id="55" name="Straight Arrow Connector 54">
            <a:extLst>
              <a:ext uri="{FF2B5EF4-FFF2-40B4-BE49-F238E27FC236}">
                <a16:creationId xmlns:a16="http://schemas.microsoft.com/office/drawing/2014/main" id="{0F953332-B408-A1F8-9556-F70839FF371B}"/>
              </a:ext>
            </a:extLst>
          </p:cNvPr>
          <p:cNvCxnSpPr>
            <a:cxnSpLocks/>
            <a:stCxn id="54" idx="6"/>
            <a:endCxn id="53" idx="2"/>
          </p:cNvCxnSpPr>
          <p:nvPr/>
        </p:nvCxnSpPr>
        <p:spPr>
          <a:xfrm>
            <a:off x="8024948" y="2129907"/>
            <a:ext cx="954101" cy="72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734C04-A664-7101-BB78-7DDE16148273}"/>
              </a:ext>
            </a:extLst>
          </p:cNvPr>
          <p:cNvCxnSpPr>
            <a:cxnSpLocks/>
            <a:stCxn id="49" idx="6"/>
            <a:endCxn id="53" idx="2"/>
          </p:cNvCxnSpPr>
          <p:nvPr/>
        </p:nvCxnSpPr>
        <p:spPr>
          <a:xfrm flipV="1">
            <a:off x="8024948" y="2854683"/>
            <a:ext cx="954101" cy="68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D6279F78-98B0-F9BF-F7BD-62901563BC7E}"/>
              </a:ext>
            </a:extLst>
          </p:cNvPr>
          <p:cNvSpPr/>
          <p:nvPr/>
        </p:nvSpPr>
        <p:spPr>
          <a:xfrm>
            <a:off x="10680937" y="2454139"/>
            <a:ext cx="799912" cy="8010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s</a:t>
            </a:r>
          </a:p>
        </p:txBody>
      </p:sp>
      <p:cxnSp>
        <p:nvCxnSpPr>
          <p:cNvPr id="71" name="Straight Arrow Connector 70">
            <a:extLst>
              <a:ext uri="{FF2B5EF4-FFF2-40B4-BE49-F238E27FC236}">
                <a16:creationId xmlns:a16="http://schemas.microsoft.com/office/drawing/2014/main" id="{2284AC34-4187-CE3E-5FC5-81CF0E4669A4}"/>
              </a:ext>
            </a:extLst>
          </p:cNvPr>
          <p:cNvCxnSpPr>
            <a:cxnSpLocks/>
            <a:stCxn id="53" idx="6"/>
            <a:endCxn id="70" idx="2"/>
          </p:cNvCxnSpPr>
          <p:nvPr/>
        </p:nvCxnSpPr>
        <p:spPr>
          <a:xfrm>
            <a:off x="9778961" y="2854683"/>
            <a:ext cx="90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05C835-BCAE-4B68-0618-7D4D1E5A1E3D}"/>
                  </a:ext>
                </a:extLst>
              </p:cNvPr>
              <p:cNvSpPr txBox="1"/>
              <p:nvPr/>
            </p:nvSpPr>
            <p:spPr>
              <a:xfrm>
                <a:off x="6384691" y="4319881"/>
                <a:ext cx="4061343" cy="11505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i="1" smtClean="0">
                              <a:solidFill>
                                <a:schemeClr val="tx2"/>
                              </a:solidFill>
                              <a:latin typeface="Cambria Math" panose="02040503050406030204" pitchFamily="18" charset="0"/>
                            </a:rPr>
                          </m:ctrlPr>
                        </m:fPr>
                        <m:num>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rPr>
                            <m:t>𝓁</m:t>
                          </m:r>
                        </m:num>
                        <m:den>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rPr>
                            <m:t>𝑓</m:t>
                          </m:r>
                        </m:den>
                      </m:f>
                      <m:r>
                        <a:rPr lang="en-US" sz="3600" b="0" i="1" smtClean="0">
                          <a:solidFill>
                            <a:schemeClr val="tx2"/>
                          </a:solidFill>
                          <a:latin typeface="Cambria Math" panose="02040503050406030204" pitchFamily="18" charset="0"/>
                        </a:rPr>
                        <m:t>=</m:t>
                      </m:r>
                      <m:f>
                        <m:fPr>
                          <m:ctrlPr>
                            <a:rPr lang="en-US" sz="3600" i="1" smtClean="0">
                              <a:solidFill>
                                <a:schemeClr val="tx2"/>
                              </a:solidFill>
                              <a:latin typeface="Cambria Math" panose="02040503050406030204" pitchFamily="18" charset="0"/>
                            </a:rPr>
                          </m:ctrlPr>
                        </m:fPr>
                        <m:num>
                          <m:r>
                            <a:rPr lang="en-US" sz="3600" i="1">
                              <a:solidFill>
                                <a:schemeClr val="tx2"/>
                              </a:solidFill>
                              <a:latin typeface="Cambria Math" panose="02040503050406030204" pitchFamily="18" charset="0"/>
                            </a:rPr>
                            <m:t>𝜕</m:t>
                          </m:r>
                          <m:r>
                            <a:rPr lang="en-US" sz="3600" i="1">
                              <a:solidFill>
                                <a:schemeClr val="tx2"/>
                              </a:solidFill>
                              <a:latin typeface="Cambria Math" panose="02040503050406030204" pitchFamily="18" charset="0"/>
                            </a:rPr>
                            <m:t>𝓁</m:t>
                          </m:r>
                        </m:num>
                        <m:den>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rPr>
                            <m:t>𝑠</m:t>
                          </m:r>
                        </m:den>
                      </m:f>
                      <m:r>
                        <a:rPr lang="en-US" sz="3600" b="0" i="1" smtClean="0">
                          <a:solidFill>
                            <a:schemeClr val="tx2"/>
                          </a:solidFill>
                          <a:latin typeface="Cambria Math" panose="02040503050406030204" pitchFamily="18" charset="0"/>
                        </a:rPr>
                        <m:t>∗</m:t>
                      </m:r>
                      <m:r>
                        <a:rPr lang="en-US" sz="3600" b="0" i="1" smtClean="0">
                          <a:solidFill>
                            <a:schemeClr val="accent1"/>
                          </a:solidFill>
                          <a:latin typeface="Cambria Math" panose="02040503050406030204" pitchFamily="18" charset="0"/>
                        </a:rPr>
                        <m:t>𝑑</m:t>
                      </m:r>
                    </m:oMath>
                  </m:oMathPara>
                </a14:m>
                <a:endParaRPr lang="en-US" sz="3600" dirty="0">
                  <a:solidFill>
                    <a:schemeClr val="tx2"/>
                  </a:solidFill>
                </a:endParaRPr>
              </a:p>
            </p:txBody>
          </p:sp>
        </mc:Choice>
        <mc:Fallback xmlns="">
          <p:sp>
            <p:nvSpPr>
              <p:cNvPr id="8" name="TextBox 7">
                <a:extLst>
                  <a:ext uri="{FF2B5EF4-FFF2-40B4-BE49-F238E27FC236}">
                    <a16:creationId xmlns:a16="http://schemas.microsoft.com/office/drawing/2014/main" id="{1F05C835-BCAE-4B68-0618-7D4D1E5A1E3D}"/>
                  </a:ext>
                </a:extLst>
              </p:cNvPr>
              <p:cNvSpPr txBox="1">
                <a:spLocks noRot="1" noChangeAspect="1" noMove="1" noResize="1" noEditPoints="1" noAdjustHandles="1" noChangeArrowheads="1" noChangeShapeType="1" noTextEdit="1"/>
              </p:cNvSpPr>
              <p:nvPr/>
            </p:nvSpPr>
            <p:spPr>
              <a:xfrm>
                <a:off x="6384691" y="4319881"/>
                <a:ext cx="4061343" cy="1150571"/>
              </a:xfrm>
              <a:prstGeom prst="rect">
                <a:avLst/>
              </a:prstGeom>
              <a:blipFill>
                <a:blip r:embed="rId3"/>
                <a:stretch>
                  <a:fillRect t="-1099" b="-17582"/>
                </a:stretch>
              </a:blipFill>
            </p:spPr>
            <p:txBody>
              <a:bodyPr/>
              <a:lstStyle/>
              <a:p>
                <a:r>
                  <a:rPr lang="en-US">
                    <a:noFill/>
                  </a:rPr>
                  <a:t> </a:t>
                </a:r>
              </a:p>
            </p:txBody>
          </p:sp>
        </mc:Fallback>
      </mc:AlternateContent>
    </p:spTree>
    <p:extLst>
      <p:ext uri="{BB962C8B-B14F-4D97-AF65-F5344CB8AC3E}">
        <p14:creationId xmlns:p14="http://schemas.microsoft.com/office/powerpoint/2010/main" val="74869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E4A7AE2-6215-B373-E307-DCBEFE7A739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615C78-6F9F-5BE3-B9D2-DC25180B576E}"/>
              </a:ext>
            </a:extLst>
          </p:cNvPr>
          <p:cNvSpPr txBox="1"/>
          <p:nvPr/>
        </p:nvSpPr>
        <p:spPr>
          <a:xfrm>
            <a:off x="528267" y="318052"/>
            <a:ext cx="4423006" cy="461665"/>
          </a:xfrm>
          <a:prstGeom prst="rect">
            <a:avLst/>
          </a:prstGeom>
          <a:noFill/>
        </p:spPr>
        <p:txBody>
          <a:bodyPr wrap="none" rtlCol="0">
            <a:spAutoFit/>
          </a:bodyPr>
          <a:lstStyle/>
          <a:p>
            <a:r>
              <a:rPr lang="en-US" sz="2400" dirty="0">
                <a:solidFill>
                  <a:schemeClr val="accent1"/>
                </a:solidFill>
                <a:latin typeface="Work Sans" pitchFamily="2" charset="77"/>
              </a:rPr>
              <a:t>Stochastic</a:t>
            </a:r>
            <a:r>
              <a:rPr lang="en-US" sz="2400" dirty="0">
                <a:latin typeface="Work Sans" pitchFamily="2" charset="77"/>
              </a:rPr>
              <a:t> gradient descent</a:t>
            </a:r>
          </a:p>
        </p:txBody>
      </p:sp>
      <p:sp>
        <p:nvSpPr>
          <p:cNvPr id="10" name="TextBox 9">
            <a:extLst>
              <a:ext uri="{FF2B5EF4-FFF2-40B4-BE49-F238E27FC236}">
                <a16:creationId xmlns:a16="http://schemas.microsoft.com/office/drawing/2014/main" id="{C3D75CCD-51AF-0A57-DE05-B74F2A6A06EA}"/>
              </a:ext>
            </a:extLst>
          </p:cNvPr>
          <p:cNvSpPr txBox="1"/>
          <p:nvPr/>
        </p:nvSpPr>
        <p:spPr>
          <a:xfrm>
            <a:off x="516836" y="1938130"/>
            <a:ext cx="10140148" cy="2610843"/>
          </a:xfrm>
          <a:prstGeom prst="rect">
            <a:avLst/>
          </a:prstGeom>
          <a:noFill/>
        </p:spPr>
        <p:txBody>
          <a:bodyPr wrap="none" rtlCol="0">
            <a:spAutoFit/>
          </a:bodyPr>
          <a:lstStyle/>
          <a:p>
            <a:pPr>
              <a:lnSpc>
                <a:spcPct val="150000"/>
              </a:lnSpc>
            </a:pPr>
            <a:r>
              <a:rPr lang="en-US" sz="2800" dirty="0">
                <a:solidFill>
                  <a:schemeClr val="tx2"/>
                </a:solidFill>
              </a:rPr>
              <a:t>Iterate over </a:t>
            </a:r>
            <a:r>
              <a:rPr lang="en-US" sz="2800" dirty="0">
                <a:solidFill>
                  <a:schemeClr val="accent1"/>
                </a:solidFill>
              </a:rPr>
              <a:t>batches</a:t>
            </a:r>
            <a:r>
              <a:rPr lang="en-US" sz="2800" dirty="0">
                <a:solidFill>
                  <a:schemeClr val="tx2"/>
                </a:solidFill>
              </a:rPr>
              <a:t> of samples instead of the whole dataset at once</a:t>
            </a:r>
          </a:p>
          <a:p>
            <a:pPr>
              <a:lnSpc>
                <a:spcPct val="150000"/>
              </a:lnSpc>
            </a:pPr>
            <a:endParaRPr lang="en-US" sz="2800" dirty="0">
              <a:solidFill>
                <a:schemeClr val="tx2"/>
              </a:solidFill>
            </a:endParaRPr>
          </a:p>
          <a:p>
            <a:pPr marL="342900" indent="-342900">
              <a:lnSpc>
                <a:spcPct val="150000"/>
              </a:lnSpc>
              <a:buAutoNum type="arabicPeriod"/>
            </a:pPr>
            <a:r>
              <a:rPr lang="en-US" sz="2800" dirty="0">
                <a:solidFill>
                  <a:schemeClr val="tx2"/>
                </a:solidFill>
              </a:rPr>
              <a:t>Scales to large datasets (that don’t fit in memory)</a:t>
            </a:r>
          </a:p>
          <a:p>
            <a:pPr marL="342900" indent="-342900">
              <a:lnSpc>
                <a:spcPct val="150000"/>
              </a:lnSpc>
              <a:buAutoNum type="arabicPeriod"/>
            </a:pPr>
            <a:r>
              <a:rPr lang="en-US" sz="2800" dirty="0">
                <a:solidFill>
                  <a:schemeClr val="tx2"/>
                </a:solidFill>
              </a:rPr>
              <a:t>Adds randomness to the process</a:t>
            </a:r>
          </a:p>
        </p:txBody>
      </p:sp>
    </p:spTree>
    <p:extLst>
      <p:ext uri="{BB962C8B-B14F-4D97-AF65-F5344CB8AC3E}">
        <p14:creationId xmlns:p14="http://schemas.microsoft.com/office/powerpoint/2010/main" val="1784790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4E179B93-7F38-ECE8-44C5-088CF57D136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8EC15CB-C722-F232-C22B-0363FC717698}"/>
              </a:ext>
            </a:extLst>
          </p:cNvPr>
          <p:cNvSpPr txBox="1"/>
          <p:nvPr/>
        </p:nvSpPr>
        <p:spPr>
          <a:xfrm>
            <a:off x="516836" y="1938130"/>
            <a:ext cx="5694636" cy="671851"/>
          </a:xfrm>
          <a:prstGeom prst="rect">
            <a:avLst/>
          </a:prstGeom>
          <a:noFill/>
        </p:spPr>
        <p:txBody>
          <a:bodyPr wrap="none" rtlCol="0">
            <a:spAutoFit/>
          </a:bodyPr>
          <a:lstStyle/>
          <a:p>
            <a:pPr>
              <a:lnSpc>
                <a:spcPct val="150000"/>
              </a:lnSpc>
            </a:pPr>
            <a:r>
              <a:rPr lang="en-US" sz="2800" dirty="0">
                <a:solidFill>
                  <a:schemeClr val="tx2"/>
                </a:solidFill>
              </a:rPr>
              <a:t>Now you should be able to finish TP1!</a:t>
            </a:r>
          </a:p>
        </p:txBody>
      </p:sp>
    </p:spTree>
    <p:extLst>
      <p:ext uri="{BB962C8B-B14F-4D97-AF65-F5344CB8AC3E}">
        <p14:creationId xmlns:p14="http://schemas.microsoft.com/office/powerpoint/2010/main" val="2671017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9BD0F-1199-F2BD-4756-DA63975784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CDB8B68-12AA-8FB1-9EDC-2FCC9C27E3A4}"/>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sp>
        <p:nvSpPr>
          <p:cNvPr id="4" name="TextBox 3">
            <a:extLst>
              <a:ext uri="{FF2B5EF4-FFF2-40B4-BE49-F238E27FC236}">
                <a16:creationId xmlns:a16="http://schemas.microsoft.com/office/drawing/2014/main" id="{CDC67DED-FAED-44D8-2C52-DEC4440900C2}"/>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2">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pic>
        <p:nvPicPr>
          <p:cNvPr id="9" name="Picture 8" descr="A diagram of a circle with arrows and a circle with a circle and a circle with arrows&#10;&#10;Description automatically generated">
            <a:extLst>
              <a:ext uri="{FF2B5EF4-FFF2-40B4-BE49-F238E27FC236}">
                <a16:creationId xmlns:a16="http://schemas.microsoft.com/office/drawing/2014/main" id="{108E2C6B-303F-D316-D438-242CEC83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29" y="1833653"/>
            <a:ext cx="11014142" cy="2638569"/>
          </a:xfrm>
          <a:prstGeom prst="rect">
            <a:avLst/>
          </a:prstGeom>
        </p:spPr>
      </p:pic>
    </p:spTree>
    <p:extLst>
      <p:ext uri="{BB962C8B-B14F-4D97-AF65-F5344CB8AC3E}">
        <p14:creationId xmlns:p14="http://schemas.microsoft.com/office/powerpoint/2010/main" val="2107001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5" name="Picture 4" descr="A diagram of a work&#10;&#10;Description automatically generated">
            <a:extLst>
              <a:ext uri="{FF2B5EF4-FFF2-40B4-BE49-F238E27FC236}">
                <a16:creationId xmlns:a16="http://schemas.microsoft.com/office/drawing/2014/main" id="{F728006C-7114-CE83-8E71-16F296D05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24792"/>
            <a:ext cx="12235571" cy="3019167"/>
          </a:xfrm>
          <a:prstGeom prst="rect">
            <a:avLst/>
          </a:prstGeom>
        </p:spPr>
      </p:pic>
      <p:sp>
        <p:nvSpPr>
          <p:cNvPr id="3" name="TextBox 2">
            <a:extLst>
              <a:ext uri="{FF2B5EF4-FFF2-40B4-BE49-F238E27FC236}">
                <a16:creationId xmlns:a16="http://schemas.microsoft.com/office/drawing/2014/main" id="{39AC6375-5378-8E6B-8560-B73A0C3FBA99}"/>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2005256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network&#10;&#10;Description automatically generated">
            <a:extLst>
              <a:ext uri="{FF2B5EF4-FFF2-40B4-BE49-F238E27FC236}">
                <a16:creationId xmlns:a16="http://schemas.microsoft.com/office/drawing/2014/main" id="{FDD11C06-C46B-E82F-8085-8C42C307A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397" y="43064"/>
            <a:ext cx="9534898" cy="6553326"/>
          </a:xfrm>
          <a:prstGeom prst="rect">
            <a:avLst/>
          </a:prstGeom>
        </p:spPr>
      </p:pic>
      <p:sp>
        <p:nvSpPr>
          <p:cNvPr id="4" name="TextBox 3">
            <a:extLst>
              <a:ext uri="{FF2B5EF4-FFF2-40B4-BE49-F238E27FC236}">
                <a16:creationId xmlns:a16="http://schemas.microsoft.com/office/drawing/2014/main" id="{EE6FFD46-E6D4-53D5-BA95-B0AB6C005D5B}"/>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900593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49AD4-1842-41C4-822C-15F75CF769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28A737-62F7-D8DC-96A8-593A63A2031D}"/>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sp>
        <p:nvSpPr>
          <p:cNvPr id="4" name="TextBox 3">
            <a:extLst>
              <a:ext uri="{FF2B5EF4-FFF2-40B4-BE49-F238E27FC236}">
                <a16:creationId xmlns:a16="http://schemas.microsoft.com/office/drawing/2014/main" id="{3C6277D4-4882-5CBE-BE70-25B93574F976}"/>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2">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pic>
        <p:nvPicPr>
          <p:cNvPr id="6" name="Picture 5" descr="A white background with black and white clouds&#10;&#10;Description automatically generated">
            <a:extLst>
              <a:ext uri="{FF2B5EF4-FFF2-40B4-BE49-F238E27FC236}">
                <a16:creationId xmlns:a16="http://schemas.microsoft.com/office/drawing/2014/main" id="{A05AE06C-9F78-8373-8F95-79693CD3033A}"/>
              </a:ext>
            </a:extLst>
          </p:cNvPr>
          <p:cNvPicPr>
            <a:picLocks noChangeAspect="1"/>
          </p:cNvPicPr>
          <p:nvPr/>
        </p:nvPicPr>
        <p:blipFill>
          <a:blip r:embed="rId3"/>
          <a:stretch>
            <a:fillRect/>
          </a:stretch>
        </p:blipFill>
        <p:spPr>
          <a:xfrm>
            <a:off x="2185946" y="4610704"/>
            <a:ext cx="7772400" cy="1432238"/>
          </a:xfrm>
          <a:prstGeom prst="rect">
            <a:avLst/>
          </a:prstGeom>
        </p:spPr>
      </p:pic>
      <p:pic>
        <p:nvPicPr>
          <p:cNvPr id="8" name="Picture 7" descr="A black rectangular object with a black line&#10;&#10;Description automatically generated">
            <a:extLst>
              <a:ext uri="{FF2B5EF4-FFF2-40B4-BE49-F238E27FC236}">
                <a16:creationId xmlns:a16="http://schemas.microsoft.com/office/drawing/2014/main" id="{3C083059-1F96-4943-CFC3-477A84536F5B}"/>
              </a:ext>
            </a:extLst>
          </p:cNvPr>
          <p:cNvPicPr>
            <a:picLocks noChangeAspect="1"/>
          </p:cNvPicPr>
          <p:nvPr/>
        </p:nvPicPr>
        <p:blipFill>
          <a:blip r:embed="rId4"/>
          <a:stretch>
            <a:fillRect/>
          </a:stretch>
        </p:blipFill>
        <p:spPr>
          <a:xfrm>
            <a:off x="2209800" y="3224258"/>
            <a:ext cx="7772400" cy="1317355"/>
          </a:xfrm>
          <a:prstGeom prst="rect">
            <a:avLst/>
          </a:prstGeom>
        </p:spPr>
      </p:pic>
      <p:pic>
        <p:nvPicPr>
          <p:cNvPr id="9" name="Picture 8" descr="A diagram of a circle with arrows and a circle with a circle and a circle with arrows&#10;&#10;Description automatically generated">
            <a:extLst>
              <a:ext uri="{FF2B5EF4-FFF2-40B4-BE49-F238E27FC236}">
                <a16:creationId xmlns:a16="http://schemas.microsoft.com/office/drawing/2014/main" id="{962241D6-6FC1-86A3-B51B-435DAF81C1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903" y="92317"/>
            <a:ext cx="11014142" cy="2638569"/>
          </a:xfrm>
          <a:prstGeom prst="rect">
            <a:avLst/>
          </a:prstGeom>
        </p:spPr>
      </p:pic>
    </p:spTree>
    <p:extLst>
      <p:ext uri="{BB962C8B-B14F-4D97-AF65-F5344CB8AC3E}">
        <p14:creationId xmlns:p14="http://schemas.microsoft.com/office/powerpoint/2010/main" val="2747144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network&#10;&#10;Description automatically generated">
            <a:extLst>
              <a:ext uri="{FF2B5EF4-FFF2-40B4-BE49-F238E27FC236}">
                <a16:creationId xmlns:a16="http://schemas.microsoft.com/office/drawing/2014/main" id="{352D028F-C9C4-B3FB-C38E-79E236248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49200"/>
            <a:ext cx="7772400" cy="5998131"/>
          </a:xfrm>
          <a:prstGeom prst="rect">
            <a:avLst/>
          </a:prstGeom>
        </p:spPr>
      </p:pic>
      <p:sp>
        <p:nvSpPr>
          <p:cNvPr id="4" name="TextBox 3">
            <a:extLst>
              <a:ext uri="{FF2B5EF4-FFF2-40B4-BE49-F238E27FC236}">
                <a16:creationId xmlns:a16="http://schemas.microsoft.com/office/drawing/2014/main" id="{CB423345-F49C-786C-690C-853EFF188158}"/>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120853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2"/>
          <p:cNvSpPr txBox="1"/>
          <p:nvPr/>
        </p:nvSpPr>
        <p:spPr>
          <a:xfrm>
            <a:off x="469000" y="281764"/>
            <a:ext cx="11254000" cy="656614"/>
          </a:xfrm>
          <a:prstGeom prst="rect">
            <a:avLst/>
          </a:prstGeom>
          <a:noFill/>
          <a:ln>
            <a:noFill/>
          </a:ln>
        </p:spPr>
        <p:txBody>
          <a:bodyPr spcFirstLastPara="1" wrap="square" lIns="121900" tIns="121900" rIns="121900" bIns="121900" anchor="t" anchorCtr="0">
            <a:spAutoFit/>
          </a:bodyPr>
          <a:lstStyle/>
          <a:p>
            <a:pPr marL="135464">
              <a:buSzPts val="2000"/>
            </a:pPr>
            <a:r>
              <a:rPr lang="fr-CA" sz="2667" b="1" dirty="0" err="1">
                <a:latin typeface="Work Sans Light"/>
                <a:ea typeface="Work Sans Light"/>
                <a:cs typeface="Work Sans Light"/>
                <a:sym typeface="Work Sans Light"/>
              </a:rPr>
              <a:t>Organization</a:t>
            </a:r>
            <a:r>
              <a:rPr lang="fr-CA" sz="2667" b="1" dirty="0">
                <a:latin typeface="Work Sans Light"/>
                <a:ea typeface="Work Sans Light"/>
                <a:cs typeface="Work Sans Light"/>
                <a:sym typeface="Work Sans Light"/>
              </a:rPr>
              <a:t> / Setup</a:t>
            </a:r>
          </a:p>
        </p:txBody>
      </p:sp>
      <p:sp>
        <p:nvSpPr>
          <p:cNvPr id="2" name="Google Shape;739;p122">
            <a:extLst>
              <a:ext uri="{FF2B5EF4-FFF2-40B4-BE49-F238E27FC236}">
                <a16:creationId xmlns:a16="http://schemas.microsoft.com/office/drawing/2014/main" id="{818B6CA4-2A6E-2EFE-F437-4D360DDC5F04}"/>
              </a:ext>
            </a:extLst>
          </p:cNvPr>
          <p:cNvSpPr txBox="1"/>
          <p:nvPr/>
        </p:nvSpPr>
        <p:spPr>
          <a:xfrm>
            <a:off x="469000" y="1507590"/>
            <a:ext cx="11487774" cy="4350510"/>
          </a:xfrm>
          <a:prstGeom prst="rect">
            <a:avLst/>
          </a:prstGeom>
          <a:noFill/>
          <a:ln>
            <a:noFill/>
          </a:ln>
        </p:spPr>
        <p:txBody>
          <a:bodyPr spcFirstLastPara="1" wrap="square" lIns="121900" tIns="121900" rIns="121900" bIns="121900" anchor="t" anchorCtr="0">
            <a:spAutoFit/>
          </a:bodyPr>
          <a:lstStyle/>
          <a:p>
            <a:pPr marL="592664" indent="-457200">
              <a:buSzPts val="2000"/>
              <a:buFont typeface="Arial" panose="020B0604020202020204" pitchFamily="34" charset="0"/>
              <a:buChar char="•"/>
            </a:pPr>
            <a:r>
              <a:rPr lang="fr-CA" sz="2667" dirty="0">
                <a:latin typeface="Work Sans Light"/>
                <a:ea typeface="Work Sans Light"/>
                <a:cs typeface="Work Sans Light"/>
                <a:sym typeface="Work Sans Light"/>
              </a:rPr>
              <a:t>6 sessions</a:t>
            </a:r>
          </a:p>
          <a:p>
            <a:pPr marL="592664" indent="-457200">
              <a:buSzPts val="2000"/>
              <a:buFont typeface="Arial" panose="020B0604020202020204" pitchFamily="34" charset="0"/>
              <a:buChar char="•"/>
            </a:pPr>
            <a:endParaRPr lang="fr-CA" sz="2667" dirty="0">
              <a:latin typeface="Work Sans Light"/>
              <a:ea typeface="Work Sans Light"/>
              <a:cs typeface="Work Sans Light"/>
              <a:sym typeface="Work Sans Light"/>
            </a:endParaRPr>
          </a:p>
          <a:p>
            <a:pPr marL="592664" indent="-457200">
              <a:buSzPts val="2000"/>
              <a:buFont typeface="Arial" panose="020B0604020202020204" pitchFamily="34" charset="0"/>
              <a:buChar char="•"/>
            </a:pPr>
            <a:r>
              <a:rPr lang="fr-CA" sz="2667" dirty="0">
                <a:latin typeface="Work Sans Light"/>
                <a:ea typeface="Work Sans Light"/>
                <a:cs typeface="Work Sans Light"/>
                <a:sym typeface="Work Sans Light"/>
              </a:rPr>
              <a:t>1.5h </a:t>
            </a:r>
            <a:r>
              <a:rPr lang="fr-CA" sz="2667" dirty="0" err="1">
                <a:latin typeface="Work Sans Light"/>
                <a:ea typeface="Work Sans Light"/>
                <a:cs typeface="Work Sans Light"/>
                <a:sym typeface="Work Sans Light"/>
              </a:rPr>
              <a:t>theory</a:t>
            </a:r>
            <a:r>
              <a:rPr lang="fr-CA" sz="2667" dirty="0">
                <a:latin typeface="Work Sans Light"/>
                <a:ea typeface="Work Sans Light"/>
                <a:cs typeface="Work Sans Light"/>
                <a:sym typeface="Work Sans Light"/>
              </a:rPr>
              <a:t> + 1.5h practice</a:t>
            </a:r>
          </a:p>
          <a:p>
            <a:pPr marL="135464">
              <a:buSzPts val="2000"/>
            </a:pPr>
            <a:endParaRPr lang="fr-CA" sz="2667" dirty="0">
              <a:latin typeface="Work Sans Light"/>
              <a:ea typeface="Work Sans Light"/>
              <a:cs typeface="Work Sans Light"/>
              <a:sym typeface="Work Sans Light"/>
            </a:endParaRPr>
          </a:p>
          <a:p>
            <a:pPr marL="135464">
              <a:buSzPts val="2000"/>
            </a:pPr>
            <a:r>
              <a:rPr lang="fr-CA" sz="2667" dirty="0" err="1">
                <a:latin typeface="Work Sans Light"/>
                <a:ea typeface="Work Sans Light"/>
                <a:cs typeface="Work Sans Light"/>
                <a:sym typeface="Work Sans Light"/>
              </a:rPr>
              <a:t>Grading</a:t>
            </a:r>
            <a:r>
              <a:rPr lang="fr-CA" sz="2667" dirty="0">
                <a:latin typeface="Work Sans Light"/>
                <a:ea typeface="Work Sans Light"/>
                <a:cs typeface="Work Sans Light"/>
                <a:sym typeface="Work Sans Light"/>
              </a:rPr>
              <a:t>: 6 notebooks (66%) + 1 quiz (33%) </a:t>
            </a:r>
          </a:p>
          <a:p>
            <a:pPr marL="135464">
              <a:buSzPts val="2000"/>
            </a:pPr>
            <a:endParaRPr lang="fr-CA" sz="2667" dirty="0">
              <a:latin typeface="Work Sans Light"/>
              <a:ea typeface="Work Sans Light"/>
              <a:cs typeface="Work Sans Light"/>
              <a:sym typeface="Work Sans Light"/>
            </a:endParaRPr>
          </a:p>
          <a:p>
            <a:pPr marL="135464">
              <a:buSzPts val="2000"/>
            </a:pPr>
            <a:r>
              <a:rPr lang="fr-CA" sz="2667" dirty="0">
                <a:latin typeface="Work Sans Light"/>
                <a:ea typeface="Work Sans Light"/>
                <a:cs typeface="Work Sans Light"/>
                <a:sym typeface="Work Sans Light"/>
              </a:rPr>
              <a:t>I </a:t>
            </a:r>
            <a:r>
              <a:rPr lang="fr-CA" sz="2667" dirty="0" err="1">
                <a:latin typeface="Work Sans Light"/>
                <a:ea typeface="Work Sans Light"/>
                <a:cs typeface="Work Sans Light"/>
                <a:sym typeface="Work Sans Light"/>
              </a:rPr>
              <a:t>expect</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you</a:t>
            </a:r>
            <a:r>
              <a:rPr lang="fr-CA" sz="2667" dirty="0">
                <a:latin typeface="Work Sans Light"/>
                <a:ea typeface="Work Sans Light"/>
                <a:cs typeface="Work Sans Light"/>
                <a:sym typeface="Work Sans Light"/>
              </a:rPr>
              <a:t> to return </a:t>
            </a:r>
            <a:r>
              <a:rPr lang="fr-CA" sz="2667" dirty="0" err="1">
                <a:latin typeface="Work Sans Light"/>
                <a:ea typeface="Work Sans Light"/>
                <a:cs typeface="Work Sans Light"/>
                <a:sym typeface="Work Sans Light"/>
              </a:rPr>
              <a:t>your</a:t>
            </a:r>
            <a:r>
              <a:rPr lang="fr-CA" sz="2667" dirty="0">
                <a:latin typeface="Work Sans Light"/>
                <a:ea typeface="Work Sans Light"/>
                <a:cs typeface="Work Sans Light"/>
                <a:sym typeface="Work Sans Light"/>
              </a:rPr>
              <a:t> notebook </a:t>
            </a:r>
            <a:r>
              <a:rPr lang="fr-CA" sz="2667" u="sng" dirty="0">
                <a:latin typeface="Work Sans Light"/>
                <a:ea typeface="Work Sans Light"/>
                <a:cs typeface="Work Sans Light"/>
                <a:sym typeface="Work Sans Light"/>
              </a:rPr>
              <a:t>at the end of </a:t>
            </a:r>
            <a:r>
              <a:rPr lang="fr-CA" sz="2667" u="sng" dirty="0" err="1">
                <a:latin typeface="Work Sans Light"/>
                <a:ea typeface="Work Sans Light"/>
                <a:cs typeface="Work Sans Light"/>
                <a:sym typeface="Work Sans Light"/>
              </a:rPr>
              <a:t>each</a:t>
            </a:r>
            <a:r>
              <a:rPr lang="fr-CA" sz="2667" u="sng" dirty="0">
                <a:latin typeface="Work Sans Light"/>
                <a:ea typeface="Work Sans Light"/>
                <a:cs typeface="Work Sans Light"/>
                <a:sym typeface="Work Sans Light"/>
              </a:rPr>
              <a:t> session</a:t>
            </a:r>
            <a:r>
              <a:rPr lang="fr-CA" sz="2667" dirty="0">
                <a:latin typeface="Work Sans Light"/>
                <a:ea typeface="Work Sans Light"/>
                <a:cs typeface="Work Sans Light"/>
                <a:sym typeface="Work Sans Light"/>
              </a:rPr>
              <a:t>.</a:t>
            </a:r>
          </a:p>
          <a:p>
            <a:pPr marL="135464">
              <a:buSzPts val="2000"/>
            </a:pPr>
            <a:endParaRPr lang="fr-CA" sz="2667" dirty="0">
              <a:latin typeface="Work Sans Light"/>
              <a:ea typeface="Work Sans Light"/>
              <a:cs typeface="Work Sans Light"/>
              <a:sym typeface="Work Sans Light"/>
            </a:endParaRPr>
          </a:p>
          <a:p>
            <a:pPr marL="135464">
              <a:buSzPts val="2000"/>
            </a:pPr>
            <a:r>
              <a:rPr lang="fr-CA" sz="2667" dirty="0">
                <a:latin typeface="Work Sans Light"/>
                <a:ea typeface="Work Sans Light"/>
                <a:cs typeface="Work Sans Light"/>
                <a:sym typeface="Work Sans Light"/>
              </a:rPr>
              <a:t>You can </a:t>
            </a:r>
            <a:r>
              <a:rPr lang="fr-CA" sz="2667" dirty="0" err="1">
                <a:latin typeface="Work Sans Light"/>
                <a:ea typeface="Work Sans Light"/>
                <a:cs typeface="Work Sans Light"/>
                <a:sym typeface="Work Sans Light"/>
              </a:rPr>
              <a:t>then</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send</a:t>
            </a:r>
            <a:r>
              <a:rPr lang="fr-CA" sz="2667" dirty="0">
                <a:latin typeface="Work Sans Light"/>
                <a:ea typeface="Work Sans Light"/>
                <a:cs typeface="Work Sans Light"/>
                <a:sym typeface="Work Sans Light"/>
              </a:rPr>
              <a:t> an </a:t>
            </a:r>
            <a:r>
              <a:rPr lang="fr-CA" sz="2667" dirty="0" err="1">
                <a:latin typeface="Work Sans Light"/>
                <a:ea typeface="Work Sans Light"/>
                <a:cs typeface="Work Sans Light"/>
                <a:sym typeface="Work Sans Light"/>
              </a:rPr>
              <a:t>updated</a:t>
            </a:r>
            <a:r>
              <a:rPr lang="fr-CA" sz="2667" dirty="0">
                <a:latin typeface="Work Sans Light"/>
                <a:ea typeface="Work Sans Light"/>
                <a:cs typeface="Work Sans Light"/>
                <a:sym typeface="Work Sans Light"/>
              </a:rPr>
              <a:t> version over the </a:t>
            </a:r>
            <a:r>
              <a:rPr lang="fr-CA" sz="2667" dirty="0" err="1">
                <a:latin typeface="Work Sans Light"/>
                <a:ea typeface="Work Sans Light"/>
                <a:cs typeface="Work Sans Light"/>
                <a:sym typeface="Work Sans Light"/>
              </a:rPr>
              <a:t>following</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week</a:t>
            </a:r>
            <a:r>
              <a:rPr lang="fr-CA" sz="2667" dirty="0">
                <a:latin typeface="Work Sans Light"/>
                <a:ea typeface="Work Sans Light"/>
                <a:cs typeface="Work Sans Light"/>
                <a:sym typeface="Work Sans Light"/>
              </a:rPr>
              <a:t> to </a:t>
            </a:r>
            <a:r>
              <a:rPr lang="fr-CA" sz="2667" dirty="0" err="1">
                <a:latin typeface="Work Sans Light"/>
                <a:ea typeface="Work Sans Light"/>
                <a:cs typeface="Work Sans Light"/>
                <a:sym typeface="Work Sans Light"/>
              </a:rPr>
              <a:t>aim</a:t>
            </a:r>
            <a:r>
              <a:rPr lang="fr-CA" sz="2667" dirty="0">
                <a:latin typeface="Work Sans Light"/>
                <a:ea typeface="Work Sans Light"/>
                <a:cs typeface="Work Sans Light"/>
                <a:sym typeface="Work Sans Light"/>
              </a:rPr>
              <a:t> for a </a:t>
            </a:r>
            <a:r>
              <a:rPr lang="fr-CA" sz="2667" dirty="0" err="1">
                <a:latin typeface="Work Sans Light"/>
                <a:ea typeface="Work Sans Light"/>
                <a:cs typeface="Work Sans Light"/>
                <a:sym typeface="Work Sans Light"/>
              </a:rPr>
              <a:t>better</a:t>
            </a:r>
            <a:r>
              <a:rPr lang="fr-CA" sz="2667" dirty="0">
                <a:latin typeface="Work Sans Light"/>
                <a:ea typeface="Work Sans Light"/>
                <a:cs typeface="Work Sans Light"/>
                <a:sym typeface="Work Sans Light"/>
              </a:rPr>
              <a:t> grade (and </a:t>
            </a:r>
            <a:r>
              <a:rPr lang="fr-CA" sz="2667" dirty="0" err="1">
                <a:latin typeface="Work Sans Light"/>
                <a:ea typeface="Work Sans Light"/>
                <a:cs typeface="Work Sans Light"/>
                <a:sym typeface="Work Sans Light"/>
              </a:rPr>
              <a:t>learn</a:t>
            </a:r>
            <a:r>
              <a:rPr lang="fr-CA" sz="2667" dirty="0">
                <a:latin typeface="Work Sans Light"/>
                <a:ea typeface="Work Sans Light"/>
                <a:cs typeface="Work Sans Light"/>
                <a:sym typeface="Work Sans Light"/>
              </a:rPr>
              <a:t> more).</a:t>
            </a:r>
          </a:p>
        </p:txBody>
      </p:sp>
    </p:spTree>
    <p:extLst>
      <p:ext uri="{BB962C8B-B14F-4D97-AF65-F5344CB8AC3E}">
        <p14:creationId xmlns:p14="http://schemas.microsoft.com/office/powerpoint/2010/main" val="3195245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graph of a function&#10;&#10;Description automatically generated">
            <a:extLst>
              <a:ext uri="{FF2B5EF4-FFF2-40B4-BE49-F238E27FC236}">
                <a16:creationId xmlns:a16="http://schemas.microsoft.com/office/drawing/2014/main" id="{E30A58AF-FAC2-25AB-161C-683694110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60" y="1630017"/>
            <a:ext cx="11414104" cy="4545843"/>
          </a:xfrm>
          <a:prstGeom prst="rect">
            <a:avLst/>
          </a:prstGeom>
        </p:spPr>
      </p:pic>
      <p:sp>
        <p:nvSpPr>
          <p:cNvPr id="4" name="TextBox 3">
            <a:extLst>
              <a:ext uri="{FF2B5EF4-FFF2-40B4-BE49-F238E27FC236}">
                <a16:creationId xmlns:a16="http://schemas.microsoft.com/office/drawing/2014/main" id="{D15AB55F-5E4E-6CC7-EAC3-1F74FB4A3891}"/>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3836838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graph of a function&#10;&#10;Description automatically generated">
            <a:extLst>
              <a:ext uri="{FF2B5EF4-FFF2-40B4-BE49-F238E27FC236}">
                <a16:creationId xmlns:a16="http://schemas.microsoft.com/office/drawing/2014/main" id="{D8103ED8-3A73-EE10-375B-249645C48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939" y="92236"/>
            <a:ext cx="8358500" cy="6504154"/>
          </a:xfrm>
          <a:prstGeom prst="rect">
            <a:avLst/>
          </a:prstGeom>
        </p:spPr>
      </p:pic>
      <p:sp>
        <p:nvSpPr>
          <p:cNvPr id="4" name="TextBox 3">
            <a:extLst>
              <a:ext uri="{FF2B5EF4-FFF2-40B4-BE49-F238E27FC236}">
                <a16:creationId xmlns:a16="http://schemas.microsoft.com/office/drawing/2014/main" id="{B85E986A-34F2-E115-54FB-EBA3B770A962}"/>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26857963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graph of a function&#10;&#10;Description automatically generated">
            <a:extLst>
              <a:ext uri="{FF2B5EF4-FFF2-40B4-BE49-F238E27FC236}">
                <a16:creationId xmlns:a16="http://schemas.microsoft.com/office/drawing/2014/main" id="{1A235018-9882-E2F3-D6C0-B8B2C19A5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565" y="513490"/>
            <a:ext cx="11679847" cy="5656607"/>
          </a:xfrm>
          <a:prstGeom prst="rect">
            <a:avLst/>
          </a:prstGeom>
        </p:spPr>
      </p:pic>
      <p:sp>
        <p:nvSpPr>
          <p:cNvPr id="4" name="TextBox 3">
            <a:extLst>
              <a:ext uri="{FF2B5EF4-FFF2-40B4-BE49-F238E27FC236}">
                <a16:creationId xmlns:a16="http://schemas.microsoft.com/office/drawing/2014/main" id="{545DA09A-36D1-1928-4619-C92BEC3B89BB}"/>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18598229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graph of a function&#10;&#10;Description automatically generated">
            <a:extLst>
              <a:ext uri="{FF2B5EF4-FFF2-40B4-BE49-F238E27FC236}">
                <a16:creationId xmlns:a16="http://schemas.microsoft.com/office/drawing/2014/main" id="{23E08CE2-57D5-2408-2CA1-E1DE73881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85" y="370063"/>
            <a:ext cx="10889229" cy="6117873"/>
          </a:xfrm>
          <a:prstGeom prst="rect">
            <a:avLst/>
          </a:prstGeom>
        </p:spPr>
      </p:pic>
      <p:sp>
        <p:nvSpPr>
          <p:cNvPr id="4" name="TextBox 3">
            <a:extLst>
              <a:ext uri="{FF2B5EF4-FFF2-40B4-BE49-F238E27FC236}">
                <a16:creationId xmlns:a16="http://schemas.microsoft.com/office/drawing/2014/main" id="{0F0761A1-5399-8A1D-1469-B089174B793E}"/>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26697244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network structure&#10;&#10;Description automatically generated">
            <a:extLst>
              <a:ext uri="{FF2B5EF4-FFF2-40B4-BE49-F238E27FC236}">
                <a16:creationId xmlns:a16="http://schemas.microsoft.com/office/drawing/2014/main" id="{012802A8-722E-DF4C-90FD-A9D1FED9B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46" y="159818"/>
            <a:ext cx="11831034" cy="5915517"/>
          </a:xfrm>
          <a:prstGeom prst="rect">
            <a:avLst/>
          </a:prstGeom>
        </p:spPr>
      </p:pic>
      <p:sp>
        <p:nvSpPr>
          <p:cNvPr id="4" name="TextBox 3">
            <a:extLst>
              <a:ext uri="{FF2B5EF4-FFF2-40B4-BE49-F238E27FC236}">
                <a16:creationId xmlns:a16="http://schemas.microsoft.com/office/drawing/2014/main" id="{7F131257-0C2F-4DF8-EA2C-0DAF989BCFBC}"/>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1632467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8B9A704C-F03C-4A5C-52BD-E2FB343AD10D}"/>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9E5D5CFD-26D4-6784-3E77-F5EFC0BB7F6F}"/>
              </a:ext>
            </a:extLst>
          </p:cNvPr>
          <p:cNvSpPr txBox="1"/>
          <p:nvPr/>
        </p:nvSpPr>
        <p:spPr>
          <a:xfrm>
            <a:off x="528267" y="1603667"/>
            <a:ext cx="11254000" cy="1887912"/>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b="1" dirty="0">
                <a:latin typeface="Work Sans Light"/>
                <a:ea typeface="Work Sans Light"/>
                <a:cs typeface="Work Sans Light"/>
                <a:sym typeface="Work Sans Light"/>
              </a:rPr>
              <a:t>Universal approximation </a:t>
            </a:r>
            <a:r>
              <a:rPr lang="fr-CA" sz="2667" b="1" dirty="0" err="1">
                <a:latin typeface="Work Sans Light"/>
                <a:ea typeface="Work Sans Light"/>
                <a:cs typeface="Work Sans Light"/>
                <a:sym typeface="Work Sans Light"/>
              </a:rPr>
              <a:t>theorem</a:t>
            </a:r>
            <a:endParaRPr lang="fr-CA" sz="2667" b="1" dirty="0">
              <a:latin typeface="Work Sans Light"/>
              <a:ea typeface="Work Sans Light"/>
              <a:cs typeface="Work Sans Light"/>
              <a:sym typeface="Work Sans Light"/>
            </a:endParaRP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fr-CA" sz="2667" dirty="0">
                <a:latin typeface="Work Sans Light"/>
                <a:ea typeface="Work Sans Light"/>
                <a:cs typeface="Work Sans Light"/>
                <a:sym typeface="Work Sans Light"/>
              </a:rPr>
              <a:t>For </a:t>
            </a:r>
            <a:r>
              <a:rPr lang="fr-CA" sz="2667" dirty="0" err="1">
                <a:latin typeface="Work Sans Light"/>
                <a:ea typeface="Work Sans Light"/>
                <a:cs typeface="Work Sans Light"/>
                <a:sym typeface="Work Sans Light"/>
              </a:rPr>
              <a:t>any</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continuous</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function</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there</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exists</a:t>
            </a:r>
            <a:r>
              <a:rPr lang="fr-CA" sz="2667" dirty="0">
                <a:latin typeface="Work Sans Light"/>
                <a:ea typeface="Work Sans Light"/>
                <a:cs typeface="Work Sans Light"/>
                <a:sym typeface="Work Sans Light"/>
              </a:rPr>
              <a:t> a </a:t>
            </a:r>
            <a:r>
              <a:rPr lang="fr-CA" sz="2667" dirty="0" err="1">
                <a:latin typeface="Work Sans Light"/>
                <a:ea typeface="Work Sans Light"/>
                <a:cs typeface="Work Sans Light"/>
                <a:sym typeface="Work Sans Light"/>
              </a:rPr>
              <a:t>shallow</a:t>
            </a:r>
            <a:r>
              <a:rPr lang="fr-CA" sz="2667" dirty="0">
                <a:latin typeface="Work Sans Light"/>
                <a:ea typeface="Work Sans Light"/>
                <a:cs typeface="Work Sans Light"/>
                <a:sym typeface="Work Sans Light"/>
              </a:rPr>
              <a:t> network </a:t>
            </a:r>
            <a:r>
              <a:rPr lang="fr-CA" sz="2667" dirty="0" err="1">
                <a:latin typeface="Work Sans Light"/>
                <a:ea typeface="Work Sans Light"/>
                <a:cs typeface="Work Sans Light"/>
                <a:sym typeface="Work Sans Light"/>
              </a:rPr>
              <a:t>that</a:t>
            </a:r>
            <a:r>
              <a:rPr lang="fr-CA" sz="2667" dirty="0">
                <a:latin typeface="Work Sans Light"/>
                <a:ea typeface="Work Sans Light"/>
                <a:cs typeface="Work Sans Light"/>
                <a:sym typeface="Work Sans Light"/>
              </a:rPr>
              <a:t> can </a:t>
            </a:r>
            <a:r>
              <a:rPr lang="fr-CA" sz="2667" dirty="0" err="1">
                <a:latin typeface="Work Sans Light"/>
                <a:ea typeface="Work Sans Light"/>
                <a:cs typeface="Work Sans Light"/>
                <a:sym typeface="Work Sans Light"/>
              </a:rPr>
              <a:t>approximate</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this</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function</a:t>
            </a:r>
            <a:r>
              <a:rPr lang="fr-CA" sz="2667" dirty="0">
                <a:latin typeface="Work Sans Light"/>
                <a:ea typeface="Work Sans Light"/>
                <a:cs typeface="Work Sans Light"/>
                <a:sym typeface="Work Sans Light"/>
              </a:rPr>
              <a:t> to </a:t>
            </a:r>
            <a:r>
              <a:rPr lang="fr-CA" sz="2667" dirty="0" err="1">
                <a:latin typeface="Work Sans Light"/>
                <a:ea typeface="Work Sans Light"/>
                <a:cs typeface="Work Sans Light"/>
                <a:sym typeface="Work Sans Light"/>
              </a:rPr>
              <a:t>any</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specified</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precision</a:t>
            </a:r>
            <a:r>
              <a:rPr lang="fr-CA" sz="2667" dirty="0">
                <a:latin typeface="Work Sans Light"/>
                <a:ea typeface="Work Sans Light"/>
                <a:cs typeface="Work Sans Light"/>
                <a:sym typeface="Work Sans Light"/>
              </a:rPr>
              <a:t>.</a:t>
            </a:r>
            <a:endParaRPr sz="2667"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3256980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327F7879-CF0C-EB54-3540-6C17F7DF3772}"/>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51983066-50A7-E6E7-DC2C-9197FAB039BB}"/>
              </a:ext>
            </a:extLst>
          </p:cNvPr>
          <p:cNvSpPr txBox="1"/>
          <p:nvPr/>
        </p:nvSpPr>
        <p:spPr>
          <a:xfrm>
            <a:off x="528267" y="1603667"/>
            <a:ext cx="11254000" cy="106704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b="1" dirty="0">
                <a:latin typeface="Work Sans Light"/>
                <a:ea typeface="Work Sans Light"/>
                <a:cs typeface="Work Sans Light"/>
                <a:sym typeface="Work Sans Light"/>
              </a:rPr>
              <a:t>Universal approximation </a:t>
            </a:r>
            <a:r>
              <a:rPr lang="fr-CA" sz="2667" b="1" dirty="0" err="1">
                <a:latin typeface="Work Sans Light"/>
                <a:ea typeface="Work Sans Light"/>
                <a:cs typeface="Work Sans Light"/>
                <a:sym typeface="Work Sans Light"/>
              </a:rPr>
              <a:t>theorem</a:t>
            </a:r>
            <a:endParaRPr lang="fr-CA" sz="2667" b="1" dirty="0">
              <a:latin typeface="Work Sans Light"/>
              <a:ea typeface="Work Sans Light"/>
              <a:cs typeface="Work Sans Light"/>
              <a:sym typeface="Work Sans Light"/>
            </a:endParaRPr>
          </a:p>
          <a:p>
            <a:pPr>
              <a:buClr>
                <a:srgbClr val="000000"/>
              </a:buClr>
              <a:buSzPts val="1400"/>
            </a:pPr>
            <a:endParaRPr lang="fr-CA" sz="2667" dirty="0">
              <a:latin typeface="Work Sans Light"/>
              <a:ea typeface="Work Sans Light"/>
              <a:cs typeface="Work Sans Light"/>
              <a:sym typeface="Work Sans Light"/>
            </a:endParaRPr>
          </a:p>
        </p:txBody>
      </p:sp>
      <p:pic>
        <p:nvPicPr>
          <p:cNvPr id="3" name="Picture 2" descr="A screenshot of a computer&#10;&#10;Description automatically generated">
            <a:extLst>
              <a:ext uri="{FF2B5EF4-FFF2-40B4-BE49-F238E27FC236}">
                <a16:creationId xmlns:a16="http://schemas.microsoft.com/office/drawing/2014/main" id="{F14A5050-6F3A-415C-6F7E-46FB099BB54B}"/>
              </a:ext>
            </a:extLst>
          </p:cNvPr>
          <p:cNvPicPr>
            <a:picLocks noChangeAspect="1"/>
          </p:cNvPicPr>
          <p:nvPr/>
        </p:nvPicPr>
        <p:blipFill>
          <a:blip r:embed="rId3"/>
          <a:stretch>
            <a:fillRect/>
          </a:stretch>
        </p:blipFill>
        <p:spPr>
          <a:xfrm>
            <a:off x="3311" y="2743206"/>
            <a:ext cx="12185381" cy="3006436"/>
          </a:xfrm>
          <a:prstGeom prst="rect">
            <a:avLst/>
          </a:prstGeom>
        </p:spPr>
      </p:pic>
    </p:spTree>
    <p:extLst>
      <p:ext uri="{BB962C8B-B14F-4D97-AF65-F5344CB8AC3E}">
        <p14:creationId xmlns:p14="http://schemas.microsoft.com/office/powerpoint/2010/main" val="21696728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5B18DA92-A385-FFDA-6A59-208A764E3AA1}"/>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3C799630-A7ED-20BE-8C9F-0FDAD4DBFC83}"/>
              </a:ext>
            </a:extLst>
          </p:cNvPr>
          <p:cNvSpPr txBox="1"/>
          <p:nvPr/>
        </p:nvSpPr>
        <p:spPr>
          <a:xfrm>
            <a:off x="528267" y="1603667"/>
            <a:ext cx="11254000" cy="4022086"/>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b="1" dirty="0">
                <a:latin typeface="Work Sans Light"/>
                <a:ea typeface="Work Sans Light"/>
                <a:cs typeface="Work Sans Light"/>
                <a:sym typeface="Work Sans Light"/>
              </a:rPr>
              <a:t>No free-lunch </a:t>
            </a:r>
            <a:r>
              <a:rPr lang="fr-CA" sz="2667" b="1" dirty="0" err="1">
                <a:latin typeface="Work Sans Light"/>
                <a:ea typeface="Work Sans Light"/>
                <a:cs typeface="Work Sans Light"/>
                <a:sym typeface="Work Sans Light"/>
              </a:rPr>
              <a:t>theorem</a:t>
            </a:r>
            <a:endParaRPr lang="fr-CA" sz="2667" b="1" dirty="0">
              <a:latin typeface="Work Sans Light"/>
              <a:ea typeface="Work Sans Light"/>
              <a:cs typeface="Work Sans Light"/>
              <a:sym typeface="Work Sans Light"/>
            </a:endParaRP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fr-CA" sz="2667" dirty="0" err="1">
                <a:latin typeface="Work Sans Light"/>
                <a:ea typeface="Work Sans Light"/>
                <a:cs typeface="Work Sans Light"/>
                <a:sym typeface="Work Sans Light"/>
              </a:rPr>
              <a:t>Every</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learning</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algorithm</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is</a:t>
            </a:r>
            <a:r>
              <a:rPr lang="fr-CA" sz="2667" dirty="0">
                <a:latin typeface="Work Sans Light"/>
                <a:ea typeface="Work Sans Light"/>
                <a:cs typeface="Work Sans Light"/>
                <a:sym typeface="Work Sans Light"/>
              </a:rPr>
              <a:t> as good as </a:t>
            </a:r>
            <a:r>
              <a:rPr lang="fr-CA" sz="2667" dirty="0" err="1">
                <a:latin typeface="Work Sans Light"/>
                <a:ea typeface="Work Sans Light"/>
                <a:cs typeface="Work Sans Light"/>
                <a:sym typeface="Work Sans Light"/>
              </a:rPr>
              <a:t>any</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other</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when</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averaged</a:t>
            </a:r>
            <a:r>
              <a:rPr lang="fr-CA" sz="2667" dirty="0">
                <a:latin typeface="Work Sans Light"/>
                <a:ea typeface="Work Sans Light"/>
                <a:cs typeface="Work Sans Light"/>
                <a:sym typeface="Work Sans Light"/>
              </a:rPr>
              <a:t> over all sets of </a:t>
            </a:r>
            <a:r>
              <a:rPr lang="fr-CA" sz="2667" dirty="0" err="1">
                <a:latin typeface="Work Sans Light"/>
                <a:ea typeface="Work Sans Light"/>
                <a:cs typeface="Work Sans Light"/>
                <a:sym typeface="Work Sans Light"/>
              </a:rPr>
              <a:t>problems</a:t>
            </a:r>
            <a:r>
              <a:rPr lang="fr-CA" sz="2667" dirty="0">
                <a:latin typeface="Work Sans Light"/>
                <a:ea typeface="Work Sans Light"/>
                <a:cs typeface="Work Sans Light"/>
                <a:sym typeface="Work Sans Light"/>
              </a:rPr>
              <a:t>.</a:t>
            </a: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fr-CA" sz="2667" dirty="0">
                <a:latin typeface="Work Sans Light"/>
                <a:ea typeface="Work Sans Light"/>
                <a:cs typeface="Work Sans Light"/>
                <a:sym typeface="Work Sans Light"/>
              </a:rPr>
              <a:t>You </a:t>
            </a:r>
            <a:r>
              <a:rPr lang="fr-CA" sz="2667" dirty="0" err="1">
                <a:latin typeface="Work Sans Light"/>
                <a:ea typeface="Work Sans Light"/>
                <a:cs typeface="Work Sans Light"/>
                <a:sym typeface="Work Sans Light"/>
              </a:rPr>
              <a:t>can’t</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just</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learn</a:t>
            </a:r>
            <a:r>
              <a:rPr lang="fr-CA" sz="2667" dirty="0">
                <a:latin typeface="Work Sans Light"/>
                <a:ea typeface="Work Sans Light"/>
                <a:cs typeface="Work Sans Light"/>
                <a:sym typeface="Work Sans Light"/>
              </a:rPr>
              <a:t> « </a:t>
            </a:r>
            <a:r>
              <a:rPr lang="fr-CA" sz="2667" dirty="0" err="1">
                <a:latin typeface="Work Sans Light"/>
                <a:ea typeface="Work Sans Light"/>
                <a:cs typeface="Work Sans Light"/>
                <a:sym typeface="Work Sans Light"/>
              </a:rPr>
              <a:t>purely</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from</a:t>
            </a:r>
            <a:r>
              <a:rPr lang="fr-CA" sz="2667" dirty="0">
                <a:latin typeface="Work Sans Light"/>
                <a:ea typeface="Work Sans Light"/>
                <a:cs typeface="Work Sans Light"/>
                <a:sym typeface="Work Sans Light"/>
              </a:rPr>
              <a:t> data » </a:t>
            </a:r>
            <a:r>
              <a:rPr lang="fr-CA" sz="2667" dirty="0" err="1">
                <a:latin typeface="Work Sans Light"/>
                <a:ea typeface="Work Sans Light"/>
                <a:cs typeface="Work Sans Light"/>
                <a:sym typeface="Work Sans Light"/>
              </a:rPr>
              <a:t>without</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bias</a:t>
            </a:r>
            <a:r>
              <a:rPr lang="fr-CA" sz="2667" dirty="0">
                <a:latin typeface="Work Sans Light"/>
                <a:ea typeface="Work Sans Light"/>
                <a:cs typeface="Work Sans Light"/>
                <a:sym typeface="Work Sans Light"/>
              </a:rPr>
              <a:t>.</a:t>
            </a: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en-GB" sz="1600" b="0" i="0" dirty="0">
                <a:solidFill>
                  <a:srgbClr val="202122"/>
                </a:solidFill>
                <a:effectLst/>
                <a:latin typeface="Arial" panose="020B0604020202020204" pitchFamily="34" charset="0"/>
              </a:rPr>
              <a:t>Wolpert, D. H.; Macready, W. G. (1997). </a:t>
            </a:r>
            <a:r>
              <a:rPr lang="en-GB" sz="1600" b="0" i="0" u="none" strike="noStrike" dirty="0">
                <a:solidFill>
                  <a:srgbClr val="3366CC"/>
                </a:solidFill>
                <a:effectLst/>
                <a:latin typeface="Arial" panose="020B0604020202020204" pitchFamily="34" charset="0"/>
                <a:hlinkClick r:id="rId3"/>
              </a:rPr>
              <a:t>"No Free Lunch Theorems for Optimization"</a:t>
            </a:r>
            <a:r>
              <a:rPr lang="en-GB" sz="1600" b="0" i="0" dirty="0">
                <a:solidFill>
                  <a:srgbClr val="202122"/>
                </a:solidFill>
                <a:effectLst/>
                <a:latin typeface="Arial" panose="020B0604020202020204" pitchFamily="34" charset="0"/>
              </a:rPr>
              <a:t>. </a:t>
            </a:r>
            <a:r>
              <a:rPr lang="en-GB" sz="1600" b="0" i="1" dirty="0">
                <a:solidFill>
                  <a:srgbClr val="202122"/>
                </a:solidFill>
                <a:effectLst/>
                <a:latin typeface="Arial" panose="020B0604020202020204" pitchFamily="34" charset="0"/>
              </a:rPr>
              <a:t>IEEE Transactions on Evolutionary Computation</a:t>
            </a:r>
            <a:r>
              <a:rPr lang="en-GB" sz="1600" b="0" i="0" dirty="0">
                <a:solidFill>
                  <a:srgbClr val="202122"/>
                </a:solidFill>
                <a:effectLst/>
                <a:latin typeface="Arial" panose="020B0604020202020204" pitchFamily="34" charset="0"/>
              </a:rPr>
              <a:t>. </a:t>
            </a:r>
            <a:r>
              <a:rPr lang="en-GB" sz="1600" b="1" i="0" dirty="0">
                <a:solidFill>
                  <a:srgbClr val="202122"/>
                </a:solidFill>
                <a:effectLst/>
                <a:latin typeface="Arial" panose="020B0604020202020204" pitchFamily="34" charset="0"/>
              </a:rPr>
              <a:t>1</a:t>
            </a:r>
            <a:r>
              <a:rPr lang="en-GB" sz="1600" b="0" i="0" dirty="0">
                <a:solidFill>
                  <a:srgbClr val="202122"/>
                </a:solidFill>
                <a:effectLst/>
                <a:latin typeface="Arial" panose="020B0604020202020204" pitchFamily="34" charset="0"/>
              </a:rPr>
              <a:t>: 67–82.</a:t>
            </a:r>
            <a:endParaRPr lang="fr-CA" sz="1600"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9777550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5ABC3B16-DA74-1DD4-AF57-B7F309F2194B}"/>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8A4A52B6-1C74-3651-B9D0-74E297BE447F}"/>
              </a:ext>
            </a:extLst>
          </p:cNvPr>
          <p:cNvSpPr txBox="1"/>
          <p:nvPr/>
        </p:nvSpPr>
        <p:spPr>
          <a:xfrm>
            <a:off x="528267" y="1603667"/>
            <a:ext cx="11254000" cy="106704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dirty="0" err="1">
                <a:latin typeface="Work Sans Light"/>
                <a:ea typeface="Work Sans Light"/>
                <a:cs typeface="Work Sans Light"/>
                <a:sym typeface="Work Sans Light"/>
              </a:rPr>
              <a:t>Why</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build</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deep</a:t>
            </a:r>
            <a:r>
              <a:rPr lang="fr-CA" sz="2667" dirty="0">
                <a:latin typeface="Work Sans Light"/>
                <a:ea typeface="Work Sans Light"/>
                <a:cs typeface="Work Sans Light"/>
                <a:sym typeface="Work Sans Light"/>
              </a:rPr>
              <a:t> networks if </a:t>
            </a:r>
            <a:r>
              <a:rPr lang="fr-CA" sz="2667" dirty="0" err="1">
                <a:latin typeface="Work Sans Light"/>
                <a:ea typeface="Work Sans Light"/>
                <a:cs typeface="Work Sans Light"/>
                <a:sym typeface="Work Sans Light"/>
              </a:rPr>
              <a:t>shallow</a:t>
            </a:r>
            <a:r>
              <a:rPr lang="fr-CA" sz="2667" dirty="0">
                <a:latin typeface="Work Sans Light"/>
                <a:ea typeface="Work Sans Light"/>
                <a:cs typeface="Work Sans Light"/>
                <a:sym typeface="Work Sans Light"/>
              </a:rPr>
              <a:t> networks are </a:t>
            </a:r>
            <a:r>
              <a:rPr lang="fr-CA" sz="2667" dirty="0" err="1">
                <a:latin typeface="Work Sans Light"/>
                <a:ea typeface="Work Sans Light"/>
                <a:cs typeface="Work Sans Light"/>
                <a:sym typeface="Work Sans Light"/>
              </a:rPr>
              <a:t>universal</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appromixators</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already</a:t>
            </a:r>
            <a:r>
              <a:rPr lang="fr-CA" sz="2667" dirty="0">
                <a:latin typeface="Work Sans Light"/>
                <a:ea typeface="Work Sans Light"/>
                <a:cs typeface="Work Sans Light"/>
                <a:sym typeface="Work Sans Light"/>
              </a:rPr>
              <a:t>?</a:t>
            </a:r>
            <a:endParaRPr sz="2667"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2355400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DB833186-0E43-64C3-EB1B-5E8AFA086DCA}"/>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7D41352C-E08E-A456-6585-3E78DACDBA3F}"/>
              </a:ext>
            </a:extLst>
          </p:cNvPr>
          <p:cNvSpPr txBox="1"/>
          <p:nvPr/>
        </p:nvSpPr>
        <p:spPr>
          <a:xfrm>
            <a:off x="528267" y="1603667"/>
            <a:ext cx="11254000" cy="2708778"/>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b="1" dirty="0">
                <a:latin typeface="Work Sans Light"/>
                <a:ea typeface="Work Sans Light"/>
                <a:cs typeface="Work Sans Light"/>
                <a:sym typeface="Work Sans Light"/>
              </a:rPr>
              <a:t>Reason #1: More </a:t>
            </a:r>
            <a:r>
              <a:rPr lang="fr-CA" sz="2667" b="1" dirty="0" err="1">
                <a:latin typeface="Work Sans Light"/>
                <a:ea typeface="Work Sans Light"/>
                <a:cs typeface="Work Sans Light"/>
                <a:sym typeface="Work Sans Light"/>
              </a:rPr>
              <a:t>linear</a:t>
            </a:r>
            <a:r>
              <a:rPr lang="fr-CA" sz="2667" b="1" dirty="0">
                <a:latin typeface="Work Sans Light"/>
                <a:ea typeface="Work Sans Light"/>
                <a:cs typeface="Work Sans Light"/>
                <a:sym typeface="Work Sans Light"/>
              </a:rPr>
              <a:t> </a:t>
            </a:r>
            <a:r>
              <a:rPr lang="fr-CA" sz="2667" b="1" dirty="0" err="1">
                <a:latin typeface="Work Sans Light"/>
                <a:ea typeface="Work Sans Light"/>
                <a:cs typeface="Work Sans Light"/>
                <a:sym typeface="Work Sans Light"/>
              </a:rPr>
              <a:t>regions</a:t>
            </a:r>
            <a:r>
              <a:rPr lang="fr-CA" sz="2667" b="1" dirty="0">
                <a:latin typeface="Work Sans Light"/>
                <a:ea typeface="Work Sans Light"/>
                <a:cs typeface="Work Sans Light"/>
                <a:sym typeface="Work Sans Light"/>
              </a:rPr>
              <a:t> per </a:t>
            </a:r>
            <a:r>
              <a:rPr lang="fr-CA" sz="2667" b="1" dirty="0" err="1">
                <a:latin typeface="Work Sans Light"/>
                <a:ea typeface="Work Sans Light"/>
                <a:cs typeface="Work Sans Light"/>
                <a:sym typeface="Work Sans Light"/>
              </a:rPr>
              <a:t>parameter</a:t>
            </a:r>
            <a:endParaRPr lang="fr-CA" sz="2667" b="1" dirty="0">
              <a:latin typeface="Work Sans Light"/>
              <a:ea typeface="Work Sans Light"/>
              <a:cs typeface="Work Sans Light"/>
              <a:sym typeface="Work Sans Light"/>
            </a:endParaRP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fr-CA" sz="2667" dirty="0">
                <a:latin typeface="Work Sans Light"/>
                <a:ea typeface="Work Sans Light"/>
                <a:cs typeface="Work Sans Light"/>
                <a:sym typeface="Work Sans Light"/>
              </a:rPr>
              <a:t>D: </a:t>
            </a:r>
            <a:r>
              <a:rPr lang="fr-CA" sz="2667" dirty="0" err="1">
                <a:latin typeface="Work Sans Light"/>
                <a:ea typeface="Work Sans Light"/>
                <a:cs typeface="Work Sans Light"/>
                <a:sym typeface="Work Sans Light"/>
              </a:rPr>
              <a:t>number</a:t>
            </a:r>
            <a:r>
              <a:rPr lang="fr-CA" sz="2667" dirty="0">
                <a:latin typeface="Work Sans Light"/>
                <a:ea typeface="Work Sans Light"/>
                <a:cs typeface="Work Sans Light"/>
                <a:sym typeface="Work Sans Light"/>
              </a:rPr>
              <a:t> of </a:t>
            </a:r>
            <a:r>
              <a:rPr lang="fr-CA" sz="2667" dirty="0" err="1">
                <a:latin typeface="Work Sans Light"/>
                <a:ea typeface="Work Sans Light"/>
                <a:cs typeface="Work Sans Light"/>
                <a:sym typeface="Work Sans Light"/>
              </a:rPr>
              <a:t>units</a:t>
            </a:r>
            <a:r>
              <a:rPr lang="fr-CA" sz="2667" dirty="0">
                <a:latin typeface="Work Sans Light"/>
                <a:ea typeface="Work Sans Light"/>
                <a:cs typeface="Work Sans Light"/>
                <a:sym typeface="Work Sans Light"/>
              </a:rPr>
              <a:t> / layer</a:t>
            </a:r>
          </a:p>
          <a:p>
            <a:pPr>
              <a:buClr>
                <a:srgbClr val="000000"/>
              </a:buClr>
              <a:buSzPts val="1400"/>
            </a:pPr>
            <a:r>
              <a:rPr lang="fr-CA" sz="2667" dirty="0">
                <a:latin typeface="Work Sans Light"/>
                <a:ea typeface="Work Sans Light"/>
                <a:cs typeface="Work Sans Light"/>
                <a:sym typeface="Work Sans Light"/>
              </a:rPr>
              <a:t>K: </a:t>
            </a:r>
            <a:r>
              <a:rPr lang="fr-CA" sz="2667" dirty="0" err="1">
                <a:latin typeface="Work Sans Light"/>
                <a:ea typeface="Work Sans Light"/>
                <a:cs typeface="Work Sans Light"/>
                <a:sym typeface="Work Sans Light"/>
              </a:rPr>
              <a:t>number</a:t>
            </a:r>
            <a:r>
              <a:rPr lang="fr-CA" sz="2667" dirty="0">
                <a:latin typeface="Work Sans Light"/>
                <a:ea typeface="Work Sans Light"/>
                <a:cs typeface="Work Sans Light"/>
                <a:sym typeface="Work Sans Light"/>
              </a:rPr>
              <a:t> of </a:t>
            </a:r>
            <a:r>
              <a:rPr lang="fr-CA" sz="2667" dirty="0" err="1">
                <a:latin typeface="Work Sans Light"/>
                <a:ea typeface="Work Sans Light"/>
                <a:cs typeface="Work Sans Light"/>
                <a:sym typeface="Work Sans Light"/>
              </a:rPr>
              <a:t>layers</a:t>
            </a:r>
            <a:endParaRPr lang="fr-CA" sz="2667" dirty="0">
              <a:latin typeface="Work Sans Light"/>
              <a:ea typeface="Work Sans Light"/>
              <a:cs typeface="Work Sans Light"/>
              <a:sym typeface="Work Sans Light"/>
            </a:endParaRP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fr-CA" sz="2667" dirty="0">
                <a:latin typeface="Work Sans Light"/>
                <a:ea typeface="Work Sans Light"/>
                <a:cs typeface="Work Sans Light"/>
                <a:sym typeface="Work Sans Light"/>
              </a:rPr>
              <a:t>3D + 1 + (K-1)D(D+1) </a:t>
            </a:r>
            <a:r>
              <a:rPr lang="fr-CA" sz="2667" dirty="0" err="1">
                <a:latin typeface="Work Sans Light"/>
                <a:ea typeface="Work Sans Light"/>
                <a:cs typeface="Work Sans Light"/>
                <a:sym typeface="Work Sans Light"/>
              </a:rPr>
              <a:t>regions</a:t>
            </a:r>
            <a:endParaRPr sz="2667"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3104215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2"/>
          <p:cNvSpPr txBox="1"/>
          <p:nvPr/>
        </p:nvSpPr>
        <p:spPr>
          <a:xfrm>
            <a:off x="469000" y="281764"/>
            <a:ext cx="11254000" cy="656614"/>
          </a:xfrm>
          <a:prstGeom prst="rect">
            <a:avLst/>
          </a:prstGeom>
          <a:noFill/>
          <a:ln>
            <a:noFill/>
          </a:ln>
        </p:spPr>
        <p:txBody>
          <a:bodyPr spcFirstLastPara="1" wrap="square" lIns="121900" tIns="121900" rIns="121900" bIns="121900" anchor="t" anchorCtr="0">
            <a:spAutoFit/>
          </a:bodyPr>
          <a:lstStyle/>
          <a:p>
            <a:pPr marL="135464">
              <a:buSzPts val="2000"/>
            </a:pPr>
            <a:r>
              <a:rPr lang="fr-CA" sz="2667" b="1" dirty="0">
                <a:latin typeface="Work Sans Light"/>
                <a:ea typeface="Work Sans Light"/>
                <a:cs typeface="Work Sans Light"/>
                <a:sym typeface="Work Sans Light"/>
              </a:rPr>
              <a:t>Rules of engagement</a:t>
            </a:r>
          </a:p>
        </p:txBody>
      </p:sp>
      <p:sp>
        <p:nvSpPr>
          <p:cNvPr id="2" name="Google Shape;739;p122">
            <a:extLst>
              <a:ext uri="{FF2B5EF4-FFF2-40B4-BE49-F238E27FC236}">
                <a16:creationId xmlns:a16="http://schemas.microsoft.com/office/drawing/2014/main" id="{818B6CA4-2A6E-2EFE-F437-4D360DDC5F04}"/>
              </a:ext>
            </a:extLst>
          </p:cNvPr>
          <p:cNvSpPr txBox="1"/>
          <p:nvPr/>
        </p:nvSpPr>
        <p:spPr>
          <a:xfrm>
            <a:off x="469000" y="1507590"/>
            <a:ext cx="11487774" cy="3940077"/>
          </a:xfrm>
          <a:prstGeom prst="rect">
            <a:avLst/>
          </a:prstGeom>
          <a:noFill/>
          <a:ln>
            <a:noFill/>
          </a:ln>
        </p:spPr>
        <p:txBody>
          <a:bodyPr spcFirstLastPara="1" wrap="square" lIns="121900" tIns="121900" rIns="121900" bIns="121900" anchor="t" anchorCtr="0">
            <a:spAutoFit/>
          </a:bodyPr>
          <a:lstStyle/>
          <a:p>
            <a:pPr marL="135464">
              <a:buSzPts val="2000"/>
            </a:pPr>
            <a:r>
              <a:rPr lang="fr-CA" sz="2667" dirty="0" err="1">
                <a:latin typeface="Work Sans Light"/>
                <a:ea typeface="Work Sans Light"/>
                <a:cs typeface="Work Sans Light"/>
                <a:sym typeface="Work Sans Light"/>
              </a:rPr>
              <a:t>It’s</a:t>
            </a:r>
            <a:r>
              <a:rPr lang="fr-CA" sz="2667" dirty="0">
                <a:latin typeface="Work Sans Light"/>
                <a:ea typeface="Work Sans Light"/>
                <a:cs typeface="Work Sans Light"/>
                <a:sym typeface="Work Sans Light"/>
              </a:rPr>
              <a:t> OK to </a:t>
            </a:r>
            <a:r>
              <a:rPr lang="fr-CA" sz="2667" dirty="0" err="1">
                <a:latin typeface="Work Sans Light"/>
                <a:ea typeface="Work Sans Light"/>
                <a:cs typeface="Work Sans Light"/>
                <a:sym typeface="Work Sans Light"/>
              </a:rPr>
              <a:t>ask</a:t>
            </a:r>
            <a:r>
              <a:rPr lang="fr-CA" sz="2667" dirty="0">
                <a:latin typeface="Work Sans Light"/>
                <a:ea typeface="Work Sans Light"/>
                <a:cs typeface="Work Sans Light"/>
                <a:sym typeface="Work Sans Light"/>
              </a:rPr>
              <a:t> for help and </a:t>
            </a:r>
            <a:r>
              <a:rPr lang="fr-CA" sz="2667" dirty="0" err="1">
                <a:latin typeface="Work Sans Light"/>
                <a:ea typeface="Work Sans Light"/>
                <a:cs typeface="Work Sans Light"/>
                <a:sym typeface="Work Sans Light"/>
              </a:rPr>
              <a:t>share</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tips</a:t>
            </a:r>
            <a:r>
              <a:rPr lang="fr-CA" sz="2667" dirty="0">
                <a:latin typeface="Work Sans Light"/>
                <a:ea typeface="Work Sans Light"/>
                <a:cs typeface="Work Sans Light"/>
                <a:sym typeface="Work Sans Light"/>
              </a:rPr>
              <a:t> (use </a:t>
            </a:r>
            <a:r>
              <a:rPr lang="fr-CA" sz="2667" dirty="0" err="1">
                <a:latin typeface="Work Sans Light"/>
                <a:ea typeface="Work Sans Light"/>
                <a:cs typeface="Work Sans Light"/>
                <a:sym typeface="Work Sans Light"/>
              </a:rPr>
              <a:t>slack</a:t>
            </a:r>
            <a:r>
              <a:rPr lang="fr-CA" sz="2667" dirty="0">
                <a:latin typeface="Work Sans Light"/>
                <a:ea typeface="Work Sans Light"/>
                <a:cs typeface="Work Sans Light"/>
                <a:sym typeface="Work Sans Light"/>
              </a:rPr>
              <a:t>)</a:t>
            </a:r>
          </a:p>
          <a:p>
            <a:pPr marL="135464">
              <a:buSzPts val="2000"/>
            </a:pPr>
            <a:endParaRPr lang="fr-CA" sz="2667" dirty="0">
              <a:latin typeface="Work Sans Light"/>
              <a:ea typeface="Work Sans Light"/>
              <a:cs typeface="Work Sans Light"/>
              <a:sym typeface="Work Sans Light"/>
            </a:endParaRPr>
          </a:p>
          <a:p>
            <a:pPr marL="135464">
              <a:buSzPts val="2000"/>
            </a:pPr>
            <a:r>
              <a:rPr lang="fr-CA" sz="2667" dirty="0" err="1">
                <a:latin typeface="Work Sans Light"/>
                <a:ea typeface="Work Sans Light"/>
                <a:cs typeface="Work Sans Light"/>
                <a:sym typeface="Work Sans Light"/>
              </a:rPr>
              <a:t>Each</a:t>
            </a:r>
            <a:r>
              <a:rPr lang="fr-CA" sz="2667" dirty="0">
                <a:latin typeface="Work Sans Light"/>
                <a:ea typeface="Work Sans Light"/>
                <a:cs typeface="Work Sans Light"/>
                <a:sym typeface="Work Sans Light"/>
              </a:rPr>
              <a:t> notebook </a:t>
            </a:r>
            <a:r>
              <a:rPr lang="fr-CA" sz="2667" dirty="0" err="1">
                <a:latin typeface="Work Sans Light"/>
                <a:ea typeface="Work Sans Light"/>
                <a:cs typeface="Work Sans Light"/>
                <a:sym typeface="Work Sans Light"/>
              </a:rPr>
              <a:t>should</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be</a:t>
            </a:r>
            <a:r>
              <a:rPr lang="fr-CA" sz="2667" dirty="0">
                <a:latin typeface="Work Sans Light"/>
                <a:ea typeface="Work Sans Light"/>
                <a:cs typeface="Work Sans Light"/>
                <a:sym typeface="Work Sans Light"/>
              </a:rPr>
              <a:t> </a:t>
            </a:r>
            <a:r>
              <a:rPr lang="fr-CA" sz="2667" u="sng" dirty="0" err="1">
                <a:latin typeface="Work Sans Light"/>
                <a:ea typeface="Work Sans Light"/>
                <a:cs typeface="Work Sans Light"/>
                <a:sym typeface="Work Sans Light"/>
              </a:rPr>
              <a:t>yours</a:t>
            </a:r>
            <a:endParaRPr lang="fr-CA" sz="2667" u="sng" dirty="0">
              <a:latin typeface="Work Sans Light"/>
              <a:ea typeface="Work Sans Light"/>
              <a:cs typeface="Work Sans Light"/>
              <a:sym typeface="Work Sans Light"/>
            </a:endParaRPr>
          </a:p>
          <a:p>
            <a:pPr marL="135464">
              <a:buSzPts val="2000"/>
            </a:pPr>
            <a:endParaRPr lang="fr-CA" sz="2667" u="sng" dirty="0">
              <a:latin typeface="Work Sans Light"/>
              <a:ea typeface="Work Sans Light"/>
              <a:cs typeface="Work Sans Light"/>
              <a:sym typeface="Work Sans Light"/>
            </a:endParaRPr>
          </a:p>
          <a:p>
            <a:pPr marL="135464">
              <a:buSzPts val="2000"/>
            </a:pPr>
            <a:r>
              <a:rPr lang="fr-CA" sz="2667" dirty="0">
                <a:latin typeface="Work Sans Light"/>
                <a:ea typeface="Work Sans Light"/>
                <a:cs typeface="Work Sans Light"/>
                <a:sym typeface="Work Sans Light"/>
              </a:rPr>
              <a:t>You </a:t>
            </a:r>
            <a:r>
              <a:rPr lang="fr-CA" sz="2667" u="sng" dirty="0">
                <a:latin typeface="Work Sans Light"/>
                <a:ea typeface="Work Sans Light"/>
                <a:cs typeface="Work Sans Light"/>
                <a:sym typeface="Work Sans Light"/>
              </a:rPr>
              <a:t>must</a:t>
            </a:r>
            <a:r>
              <a:rPr lang="fr-CA" sz="2667" dirty="0">
                <a:latin typeface="Work Sans Light"/>
                <a:ea typeface="Work Sans Light"/>
                <a:cs typeface="Work Sans Light"/>
                <a:sym typeface="Work Sans Light"/>
              </a:rPr>
              <a:t> return </a:t>
            </a:r>
            <a:r>
              <a:rPr lang="fr-CA" sz="2667" dirty="0" err="1">
                <a:latin typeface="Work Sans Light"/>
                <a:ea typeface="Work Sans Light"/>
                <a:cs typeface="Work Sans Light"/>
                <a:sym typeface="Work Sans Light"/>
              </a:rPr>
              <a:t>your</a:t>
            </a:r>
            <a:r>
              <a:rPr lang="fr-CA" sz="2667" dirty="0">
                <a:latin typeface="Work Sans Light"/>
                <a:ea typeface="Work Sans Light"/>
                <a:cs typeface="Work Sans Light"/>
                <a:sym typeface="Work Sans Light"/>
              </a:rPr>
              <a:t> notebook </a:t>
            </a:r>
            <a:r>
              <a:rPr lang="fr-CA" sz="2667" u="sng" dirty="0">
                <a:latin typeface="Work Sans Light"/>
                <a:ea typeface="Work Sans Light"/>
                <a:cs typeface="Work Sans Light"/>
                <a:sym typeface="Work Sans Light"/>
              </a:rPr>
              <a:t>as-</a:t>
            </a:r>
            <a:r>
              <a:rPr lang="fr-CA" sz="2667" u="sng" dirty="0" err="1">
                <a:latin typeface="Work Sans Light"/>
                <a:ea typeface="Work Sans Light"/>
                <a:cs typeface="Work Sans Light"/>
                <a:sym typeface="Work Sans Light"/>
              </a:rPr>
              <a:t>is</a:t>
            </a:r>
            <a:r>
              <a:rPr lang="fr-CA" sz="2667" dirty="0">
                <a:latin typeface="Work Sans Light"/>
                <a:ea typeface="Work Sans Light"/>
                <a:cs typeface="Work Sans Light"/>
                <a:sym typeface="Work Sans Light"/>
              </a:rPr>
              <a:t> at the end of </a:t>
            </a:r>
            <a:r>
              <a:rPr lang="fr-CA" sz="2667" dirty="0" err="1">
                <a:latin typeface="Work Sans Light"/>
                <a:ea typeface="Work Sans Light"/>
                <a:cs typeface="Work Sans Light"/>
                <a:sym typeface="Work Sans Light"/>
              </a:rPr>
              <a:t>each</a:t>
            </a:r>
            <a:r>
              <a:rPr lang="fr-CA" sz="2667" dirty="0">
                <a:latin typeface="Work Sans Light"/>
                <a:ea typeface="Work Sans Light"/>
                <a:cs typeface="Work Sans Light"/>
                <a:sym typeface="Work Sans Light"/>
              </a:rPr>
              <a:t> TP (via </a:t>
            </a:r>
            <a:r>
              <a:rPr lang="fr-CA" sz="2667" dirty="0" err="1">
                <a:latin typeface="Work Sans Light"/>
                <a:ea typeface="Work Sans Light"/>
                <a:cs typeface="Work Sans Light"/>
                <a:sym typeface="Work Sans Light"/>
              </a:rPr>
              <a:t>slack</a:t>
            </a:r>
            <a:r>
              <a:rPr lang="fr-CA" sz="2667" dirty="0">
                <a:latin typeface="Work Sans Light"/>
                <a:ea typeface="Work Sans Light"/>
                <a:cs typeface="Work Sans Light"/>
                <a:sym typeface="Work Sans Light"/>
              </a:rPr>
              <a:t>)</a:t>
            </a:r>
          </a:p>
          <a:p>
            <a:pPr marL="135464">
              <a:buSzPts val="2000"/>
            </a:pPr>
            <a:endParaRPr lang="fr-CA" sz="2667" dirty="0">
              <a:latin typeface="Work Sans Light"/>
              <a:ea typeface="Work Sans Light"/>
              <a:cs typeface="Work Sans Light"/>
              <a:sym typeface="Work Sans Light"/>
            </a:endParaRPr>
          </a:p>
          <a:p>
            <a:pPr marL="135464">
              <a:buSzPts val="2000"/>
            </a:pPr>
            <a:r>
              <a:rPr lang="fr-CA" sz="2667" dirty="0">
                <a:latin typeface="Work Sans Light"/>
                <a:ea typeface="Work Sans Light"/>
                <a:cs typeface="Work Sans Light"/>
                <a:sym typeface="Work Sans Light"/>
              </a:rPr>
              <a:t>You can </a:t>
            </a:r>
            <a:r>
              <a:rPr lang="fr-CA" sz="2667" dirty="0" err="1">
                <a:latin typeface="Work Sans Light"/>
                <a:ea typeface="Work Sans Light"/>
                <a:cs typeface="Work Sans Light"/>
                <a:sym typeface="Work Sans Light"/>
              </a:rPr>
              <a:t>then</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send</a:t>
            </a:r>
            <a:r>
              <a:rPr lang="fr-CA" sz="2667" dirty="0">
                <a:latin typeface="Work Sans Light"/>
                <a:ea typeface="Work Sans Light"/>
                <a:cs typeface="Work Sans Light"/>
                <a:sym typeface="Work Sans Light"/>
              </a:rPr>
              <a:t> an </a:t>
            </a:r>
            <a:r>
              <a:rPr lang="fr-CA" sz="2667" dirty="0" err="1">
                <a:latin typeface="Work Sans Light"/>
                <a:ea typeface="Work Sans Light"/>
                <a:cs typeface="Work Sans Light"/>
                <a:sym typeface="Work Sans Light"/>
              </a:rPr>
              <a:t>updated</a:t>
            </a:r>
            <a:r>
              <a:rPr lang="fr-CA" sz="2667" dirty="0">
                <a:latin typeface="Work Sans Light"/>
                <a:ea typeface="Work Sans Light"/>
                <a:cs typeface="Work Sans Light"/>
                <a:sym typeface="Work Sans Light"/>
              </a:rPr>
              <a:t> version </a:t>
            </a:r>
            <a:r>
              <a:rPr lang="fr-CA" sz="2667" dirty="0" err="1">
                <a:latin typeface="Work Sans Light"/>
                <a:ea typeface="Work Sans Light"/>
                <a:cs typeface="Work Sans Light"/>
                <a:sym typeface="Work Sans Light"/>
              </a:rPr>
              <a:t>within</a:t>
            </a:r>
            <a:r>
              <a:rPr lang="fr-CA" sz="2667" dirty="0">
                <a:latin typeface="Work Sans Light"/>
                <a:ea typeface="Work Sans Light"/>
                <a:cs typeface="Work Sans Light"/>
                <a:sym typeface="Work Sans Light"/>
              </a:rPr>
              <a:t> a </a:t>
            </a:r>
            <a:r>
              <a:rPr lang="fr-CA" sz="2667" dirty="0" err="1">
                <a:latin typeface="Work Sans Light"/>
                <a:ea typeface="Work Sans Light"/>
                <a:cs typeface="Work Sans Light"/>
                <a:sym typeface="Work Sans Light"/>
              </a:rPr>
              <a:t>week</a:t>
            </a:r>
            <a:endParaRPr lang="fr-CA" sz="2667" dirty="0">
              <a:latin typeface="Work Sans Light"/>
              <a:ea typeface="Work Sans Light"/>
              <a:cs typeface="Work Sans Light"/>
              <a:sym typeface="Work Sans Light"/>
            </a:endParaRPr>
          </a:p>
          <a:p>
            <a:pPr marL="135464">
              <a:buSzPts val="2000"/>
            </a:pPr>
            <a:endParaRPr lang="fr-CA" sz="2667" dirty="0">
              <a:latin typeface="Work Sans Light"/>
              <a:ea typeface="Work Sans Light"/>
              <a:cs typeface="Work Sans Light"/>
              <a:sym typeface="Work Sans Light"/>
            </a:endParaRPr>
          </a:p>
          <a:p>
            <a:pPr marL="135464">
              <a:buSzPts val="2000"/>
            </a:pPr>
            <a:r>
              <a:rPr lang="fr-CA" sz="2667" dirty="0" err="1">
                <a:latin typeface="Work Sans Light"/>
                <a:ea typeface="Work Sans Light"/>
                <a:cs typeface="Work Sans Light"/>
                <a:sym typeface="Work Sans Light"/>
              </a:rPr>
              <a:t>Please</a:t>
            </a:r>
            <a:r>
              <a:rPr lang="fr-CA" sz="2667" dirty="0">
                <a:latin typeface="Work Sans Light"/>
                <a:ea typeface="Work Sans Light"/>
                <a:cs typeface="Work Sans Light"/>
                <a:sym typeface="Work Sans Light"/>
              </a:rPr>
              <a:t> do not use email </a:t>
            </a:r>
            <a:r>
              <a:rPr lang="fr-CA" sz="2667" dirty="0" err="1">
                <a:latin typeface="Work Sans Light"/>
                <a:ea typeface="Work Sans Light"/>
                <a:cs typeface="Work Sans Light"/>
                <a:sym typeface="Work Sans Light"/>
              </a:rPr>
              <a:t>except</a:t>
            </a:r>
            <a:r>
              <a:rPr lang="fr-CA" sz="2667" dirty="0">
                <a:latin typeface="Work Sans Light"/>
                <a:ea typeface="Work Sans Light"/>
                <a:cs typeface="Work Sans Light"/>
                <a:sym typeface="Work Sans Light"/>
              </a:rPr>
              <a:t> for emergencies</a:t>
            </a:r>
          </a:p>
        </p:txBody>
      </p:sp>
    </p:spTree>
    <p:extLst>
      <p:ext uri="{BB962C8B-B14F-4D97-AF65-F5344CB8AC3E}">
        <p14:creationId xmlns:p14="http://schemas.microsoft.com/office/powerpoint/2010/main" val="24153301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graph of a number of regions&#10;&#10;Description automatically generated">
            <a:extLst>
              <a:ext uri="{FF2B5EF4-FFF2-40B4-BE49-F238E27FC236}">
                <a16:creationId xmlns:a16="http://schemas.microsoft.com/office/drawing/2014/main" id="{4CE83F6F-A22A-D66F-7F67-83364F9FD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39" y="154983"/>
            <a:ext cx="10108001" cy="6060812"/>
          </a:xfrm>
          <a:prstGeom prst="rect">
            <a:avLst/>
          </a:prstGeom>
        </p:spPr>
      </p:pic>
      <p:sp>
        <p:nvSpPr>
          <p:cNvPr id="4" name="TextBox 3">
            <a:extLst>
              <a:ext uri="{FF2B5EF4-FFF2-40B4-BE49-F238E27FC236}">
                <a16:creationId xmlns:a16="http://schemas.microsoft.com/office/drawing/2014/main" id="{EEC2FB20-75E5-7ADB-3DAD-5FC7333CD904}"/>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41072084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line and a cross&#10;&#10;Description automatically generated">
            <a:extLst>
              <a:ext uri="{FF2B5EF4-FFF2-40B4-BE49-F238E27FC236}">
                <a16:creationId xmlns:a16="http://schemas.microsoft.com/office/drawing/2014/main" id="{5ABCE900-7B8E-8560-75AE-F9243C21E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24" y="357249"/>
            <a:ext cx="10617731" cy="6239141"/>
          </a:xfrm>
          <a:prstGeom prst="rect">
            <a:avLst/>
          </a:prstGeom>
        </p:spPr>
      </p:pic>
      <p:sp>
        <p:nvSpPr>
          <p:cNvPr id="4" name="TextBox 3">
            <a:extLst>
              <a:ext uri="{FF2B5EF4-FFF2-40B4-BE49-F238E27FC236}">
                <a16:creationId xmlns:a16="http://schemas.microsoft.com/office/drawing/2014/main" id="{C2D68A6F-3047-5910-A1AE-F756EBC45E36}"/>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11865579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252883B9-4717-06F5-5A5F-27BCD70BF906}"/>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0411792F-651E-782E-9023-C9B7E78B831A}"/>
              </a:ext>
            </a:extLst>
          </p:cNvPr>
          <p:cNvSpPr txBox="1"/>
          <p:nvPr/>
        </p:nvSpPr>
        <p:spPr>
          <a:xfrm>
            <a:off x="528267" y="1603667"/>
            <a:ext cx="11254000" cy="2708778"/>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b="1" dirty="0">
                <a:latin typeface="Work Sans Light"/>
                <a:ea typeface="Work Sans Light"/>
                <a:cs typeface="Work Sans Light"/>
                <a:sym typeface="Work Sans Light"/>
              </a:rPr>
              <a:t>Reason #2: large, </a:t>
            </a:r>
            <a:r>
              <a:rPr lang="fr-CA" sz="2667" b="1" dirty="0" err="1">
                <a:latin typeface="Work Sans Light"/>
                <a:ea typeface="Work Sans Light"/>
                <a:cs typeface="Work Sans Light"/>
                <a:sym typeface="Work Sans Light"/>
              </a:rPr>
              <a:t>structured</a:t>
            </a:r>
            <a:r>
              <a:rPr lang="fr-CA" sz="2667" b="1" dirty="0">
                <a:latin typeface="Work Sans Light"/>
                <a:ea typeface="Work Sans Light"/>
                <a:cs typeface="Work Sans Light"/>
                <a:sym typeface="Work Sans Light"/>
              </a:rPr>
              <a:t> inputs</a:t>
            </a: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fr-CA" sz="2667" dirty="0" err="1">
                <a:latin typeface="Work Sans Light"/>
                <a:ea typeface="Work Sans Light"/>
                <a:cs typeface="Work Sans Light"/>
                <a:sym typeface="Work Sans Light"/>
              </a:rPr>
              <a:t>Deep</a:t>
            </a:r>
            <a:r>
              <a:rPr lang="fr-CA" sz="2667" dirty="0">
                <a:latin typeface="Work Sans Light"/>
                <a:ea typeface="Work Sans Light"/>
                <a:cs typeface="Work Sans Light"/>
                <a:sym typeface="Work Sans Light"/>
              </a:rPr>
              <a:t> networks </a:t>
            </a:r>
            <a:r>
              <a:rPr lang="fr-CA" sz="2667" dirty="0" err="1">
                <a:latin typeface="Work Sans Light"/>
                <a:ea typeface="Work Sans Light"/>
                <a:cs typeface="Work Sans Light"/>
                <a:sym typeface="Work Sans Light"/>
              </a:rPr>
              <a:t>allow</a:t>
            </a:r>
            <a:r>
              <a:rPr lang="fr-CA" sz="2667" dirty="0">
                <a:latin typeface="Work Sans Light"/>
                <a:ea typeface="Work Sans Light"/>
                <a:cs typeface="Work Sans Light"/>
                <a:sym typeface="Work Sans Light"/>
              </a:rPr>
              <a:t> us to </a:t>
            </a:r>
            <a:r>
              <a:rPr lang="fr-CA" sz="2667" dirty="0" err="1">
                <a:latin typeface="Work Sans Light"/>
                <a:ea typeface="Work Sans Light"/>
                <a:cs typeface="Work Sans Light"/>
                <a:sym typeface="Work Sans Light"/>
              </a:rPr>
              <a:t>bake</a:t>
            </a:r>
            <a:r>
              <a:rPr lang="fr-CA" sz="2667" dirty="0">
                <a:latin typeface="Work Sans Light"/>
                <a:ea typeface="Work Sans Light"/>
                <a:cs typeface="Work Sans Light"/>
                <a:sym typeface="Work Sans Light"/>
              </a:rPr>
              <a:t> the structure of the data </a:t>
            </a:r>
            <a:r>
              <a:rPr lang="fr-CA" sz="2667" dirty="0" err="1">
                <a:latin typeface="Work Sans Light"/>
                <a:ea typeface="Work Sans Light"/>
                <a:cs typeface="Work Sans Light"/>
                <a:sym typeface="Work Sans Light"/>
              </a:rPr>
              <a:t>into</a:t>
            </a:r>
            <a:r>
              <a:rPr lang="fr-CA" sz="2667" dirty="0">
                <a:latin typeface="Work Sans Light"/>
                <a:ea typeface="Work Sans Light"/>
                <a:cs typeface="Work Sans Light"/>
                <a:sym typeface="Work Sans Light"/>
              </a:rPr>
              <a:t> the structure of the network.</a:t>
            </a: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fr-CA" sz="2667" dirty="0">
                <a:latin typeface="Work Sans Light"/>
                <a:ea typeface="Work Sans Light"/>
                <a:cs typeface="Work Sans Light"/>
                <a:sym typeface="Work Sans Light"/>
              </a:rPr>
              <a:t>e.g. images and </a:t>
            </a:r>
            <a:r>
              <a:rPr lang="fr-CA" sz="2667" dirty="0" err="1">
                <a:latin typeface="Work Sans Light"/>
                <a:ea typeface="Work Sans Light"/>
                <a:cs typeface="Work Sans Light"/>
                <a:sym typeface="Work Sans Light"/>
              </a:rPr>
              <a:t>convnets</a:t>
            </a:r>
            <a:endParaRPr lang="fr-CA" sz="2667"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303556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0CEA13B8-9B4C-2638-A7BB-DABBF7A42531}"/>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239DBB0F-1D71-E65C-3DBD-1D407BCF0885}"/>
              </a:ext>
            </a:extLst>
          </p:cNvPr>
          <p:cNvSpPr txBox="1"/>
          <p:nvPr/>
        </p:nvSpPr>
        <p:spPr>
          <a:xfrm>
            <a:off x="528267" y="1603667"/>
            <a:ext cx="11254000" cy="1887912"/>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b="1" dirty="0">
                <a:latin typeface="Work Sans Light"/>
                <a:ea typeface="Work Sans Light"/>
                <a:cs typeface="Work Sans Light"/>
                <a:sym typeface="Work Sans Light"/>
              </a:rPr>
              <a:t>Reason #3: </a:t>
            </a:r>
            <a:r>
              <a:rPr lang="fr-CA" sz="2667" b="1" dirty="0" err="1">
                <a:latin typeface="Work Sans Light"/>
                <a:ea typeface="Work Sans Light"/>
                <a:cs typeface="Work Sans Light"/>
                <a:sym typeface="Work Sans Light"/>
              </a:rPr>
              <a:t>depth</a:t>
            </a:r>
            <a:r>
              <a:rPr lang="fr-CA" sz="2667" b="1" dirty="0">
                <a:latin typeface="Work Sans Light"/>
                <a:ea typeface="Work Sans Light"/>
                <a:cs typeface="Work Sans Light"/>
                <a:sym typeface="Work Sans Light"/>
              </a:rPr>
              <a:t> </a:t>
            </a:r>
            <a:r>
              <a:rPr lang="fr-CA" sz="2667" b="1" dirty="0" err="1">
                <a:latin typeface="Work Sans Light"/>
                <a:ea typeface="Work Sans Light"/>
                <a:cs typeface="Work Sans Light"/>
                <a:sym typeface="Work Sans Light"/>
              </a:rPr>
              <a:t>efficiency</a:t>
            </a:r>
            <a:r>
              <a:rPr lang="fr-CA" sz="2667" b="1" dirty="0">
                <a:latin typeface="Work Sans Light"/>
                <a:ea typeface="Work Sans Light"/>
                <a:cs typeface="Work Sans Light"/>
                <a:sym typeface="Work Sans Light"/>
              </a:rPr>
              <a:t>?</a:t>
            </a:r>
          </a:p>
          <a:p>
            <a:pPr>
              <a:buClr>
                <a:srgbClr val="000000"/>
              </a:buClr>
              <a:buSzPts val="1400"/>
            </a:pPr>
            <a:endParaRPr lang="fr-CA" sz="2667" dirty="0">
              <a:latin typeface="Work Sans Light"/>
              <a:ea typeface="Work Sans Light"/>
              <a:cs typeface="Work Sans Light"/>
              <a:sym typeface="Work Sans Light"/>
            </a:endParaRPr>
          </a:p>
          <a:p>
            <a:pPr>
              <a:buClr>
                <a:srgbClr val="000000"/>
              </a:buClr>
              <a:buSzPts val="1400"/>
            </a:pPr>
            <a:r>
              <a:rPr lang="fr-CA" sz="2667" dirty="0">
                <a:latin typeface="Work Sans Light"/>
                <a:ea typeface="Work Sans Light"/>
                <a:cs typeface="Work Sans Light"/>
                <a:sym typeface="Work Sans Light"/>
              </a:rPr>
              <a:t>Try </a:t>
            </a:r>
            <a:r>
              <a:rPr lang="fr-CA" sz="2667" dirty="0" err="1">
                <a:latin typeface="Work Sans Light"/>
                <a:ea typeface="Work Sans Light"/>
                <a:cs typeface="Work Sans Light"/>
                <a:sym typeface="Work Sans Light"/>
              </a:rPr>
              <a:t>fitting</a:t>
            </a:r>
            <a:r>
              <a:rPr lang="fr-CA" sz="2667" dirty="0">
                <a:latin typeface="Work Sans Light"/>
                <a:ea typeface="Work Sans Light"/>
                <a:cs typeface="Work Sans Light"/>
                <a:sym typeface="Work Sans Light"/>
              </a:rPr>
              <a:t> the x^2 </a:t>
            </a:r>
            <a:r>
              <a:rPr lang="fr-CA" sz="2667" dirty="0" err="1">
                <a:latin typeface="Work Sans Light"/>
                <a:ea typeface="Work Sans Light"/>
                <a:cs typeface="Work Sans Light"/>
                <a:sym typeface="Work Sans Light"/>
              </a:rPr>
              <a:t>function</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with</a:t>
            </a:r>
            <a:r>
              <a:rPr lang="fr-CA" sz="2667" dirty="0">
                <a:latin typeface="Work Sans Light"/>
                <a:ea typeface="Work Sans Light"/>
                <a:cs typeface="Work Sans Light"/>
                <a:sym typeface="Work Sans Light"/>
              </a:rPr>
              <a:t> an MLP.</a:t>
            </a:r>
          </a:p>
          <a:p>
            <a:pPr>
              <a:buClr>
                <a:srgbClr val="000000"/>
              </a:buClr>
              <a:buSzPts val="1400"/>
            </a:pPr>
            <a:endParaRPr lang="fr-CA" sz="2667"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33563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a:extLst>
              <a:ext uri="{FF2B5EF4-FFF2-40B4-BE49-F238E27FC236}">
                <a16:creationId xmlns:a16="http://schemas.microsoft.com/office/drawing/2014/main" id="{B63A742C-3912-8E6A-31E2-49F45B0D8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008" y="0"/>
            <a:ext cx="4997525" cy="6651879"/>
          </a:xfrm>
          <a:prstGeom prst="rect">
            <a:avLst/>
          </a:prstGeom>
        </p:spPr>
      </p:pic>
      <p:sp>
        <p:nvSpPr>
          <p:cNvPr id="4" name="TextBox 3">
            <a:extLst>
              <a:ext uri="{FF2B5EF4-FFF2-40B4-BE49-F238E27FC236}">
                <a16:creationId xmlns:a16="http://schemas.microsoft.com/office/drawing/2014/main" id="{049A2239-563F-F279-2380-02F59F2A16AD}"/>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2062114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network&#10;&#10;Description automatically generated">
            <a:extLst>
              <a:ext uri="{FF2B5EF4-FFF2-40B4-BE49-F238E27FC236}">
                <a16:creationId xmlns:a16="http://schemas.microsoft.com/office/drawing/2014/main" id="{8976AFE1-92C8-8000-3C6A-E1A293E7D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90799"/>
            <a:ext cx="7772400" cy="6505591"/>
          </a:xfrm>
          <a:prstGeom prst="rect">
            <a:avLst/>
          </a:prstGeom>
        </p:spPr>
      </p:pic>
      <p:sp>
        <p:nvSpPr>
          <p:cNvPr id="4" name="TextBox 3">
            <a:extLst>
              <a:ext uri="{FF2B5EF4-FFF2-40B4-BE49-F238E27FC236}">
                <a16:creationId xmlns:a16="http://schemas.microsoft.com/office/drawing/2014/main" id="{9E1C7339-4556-EE0C-5F21-968CA526C3D4}"/>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2424752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diagram&#10;&#10;Description automatically generated">
            <a:extLst>
              <a:ext uri="{FF2B5EF4-FFF2-40B4-BE49-F238E27FC236}">
                <a16:creationId xmlns:a16="http://schemas.microsoft.com/office/drawing/2014/main" id="{D81A84F7-4843-8B7A-EB45-983DB1D95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41" y="689382"/>
            <a:ext cx="10908918" cy="5479236"/>
          </a:xfrm>
          <a:prstGeom prst="rect">
            <a:avLst/>
          </a:prstGeom>
        </p:spPr>
      </p:pic>
      <p:sp>
        <p:nvSpPr>
          <p:cNvPr id="4" name="TextBox 3">
            <a:extLst>
              <a:ext uri="{FF2B5EF4-FFF2-40B4-BE49-F238E27FC236}">
                <a16:creationId xmlns:a16="http://schemas.microsoft.com/office/drawing/2014/main" id="{01CFF9EB-668D-1850-A0C5-101762F5CE6A}"/>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2009991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8FF211F4-C961-AD0A-3BEF-3B45D8203F39}"/>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B8C03B41-B282-3A47-9AAD-8E46D5953A79}"/>
              </a:ext>
            </a:extLst>
          </p:cNvPr>
          <p:cNvSpPr txBox="1"/>
          <p:nvPr/>
        </p:nvSpPr>
        <p:spPr>
          <a:xfrm>
            <a:off x="568023" y="1737931"/>
            <a:ext cx="11254000" cy="106704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dirty="0">
                <a:latin typeface="Work Sans Light"/>
                <a:ea typeface="Work Sans Light"/>
                <a:cs typeface="Work Sans Light"/>
                <a:sym typeface="Work Sans Light"/>
              </a:rPr>
              <a:t>Training neural networks </a:t>
            </a:r>
            <a:r>
              <a:rPr lang="fr-CA" sz="2667" dirty="0" err="1">
                <a:latin typeface="Work Sans Light"/>
                <a:ea typeface="Work Sans Light"/>
                <a:cs typeface="Work Sans Light"/>
                <a:sym typeface="Work Sans Light"/>
              </a:rPr>
              <a:t>with</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backpropagation</a:t>
            </a:r>
            <a:endParaRPr lang="fr-CA" sz="2667" dirty="0">
              <a:latin typeface="Work Sans Light"/>
              <a:ea typeface="Work Sans Light"/>
              <a:cs typeface="Work Sans Light"/>
              <a:sym typeface="Work Sans Light"/>
            </a:endParaRPr>
          </a:p>
          <a:p>
            <a:pPr>
              <a:buClr>
                <a:srgbClr val="000000"/>
              </a:buClr>
              <a:buSzPts val="1400"/>
            </a:pPr>
            <a:endParaRPr lang="fr-CA" sz="2667" dirty="0">
              <a:latin typeface="Work Sans Light"/>
              <a:ea typeface="Work Sans Light"/>
              <a:cs typeface="Work Sans Light"/>
              <a:sym typeface="Work Sans Light"/>
            </a:endParaRPr>
          </a:p>
        </p:txBody>
      </p:sp>
      <p:sp>
        <p:nvSpPr>
          <p:cNvPr id="11" name="TextBox 10">
            <a:extLst>
              <a:ext uri="{FF2B5EF4-FFF2-40B4-BE49-F238E27FC236}">
                <a16:creationId xmlns:a16="http://schemas.microsoft.com/office/drawing/2014/main" id="{F8F94F92-C5FD-D5AF-C078-FF47C85DEC17}"/>
              </a:ext>
            </a:extLst>
          </p:cNvPr>
          <p:cNvSpPr txBox="1"/>
          <p:nvPr/>
        </p:nvSpPr>
        <p:spPr>
          <a:xfrm>
            <a:off x="-15903" y="6552277"/>
            <a:ext cx="4200252"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Deep Learning, Foundations and Concepts</a:t>
            </a:r>
            <a:r>
              <a:rPr lang="en-US" sz="1200" dirty="0">
                <a:solidFill>
                  <a:schemeClr val="bg1">
                    <a:lumMod val="50000"/>
                  </a:schemeClr>
                </a:solidFill>
              </a:rPr>
              <a:t>, Bishop, 2023</a:t>
            </a:r>
          </a:p>
        </p:txBody>
      </p:sp>
    </p:spTree>
    <p:extLst>
      <p:ext uri="{BB962C8B-B14F-4D97-AF65-F5344CB8AC3E}">
        <p14:creationId xmlns:p14="http://schemas.microsoft.com/office/powerpoint/2010/main" val="379144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network&#10;&#10;Description automatically generated">
            <a:extLst>
              <a:ext uri="{FF2B5EF4-FFF2-40B4-BE49-F238E27FC236}">
                <a16:creationId xmlns:a16="http://schemas.microsoft.com/office/drawing/2014/main" id="{FC3A2B66-A684-EA04-54A1-D1F3C3291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530" y="0"/>
            <a:ext cx="5431539" cy="6596390"/>
          </a:xfrm>
          <a:prstGeom prst="rect">
            <a:avLst/>
          </a:prstGeom>
        </p:spPr>
      </p:pic>
    </p:spTree>
    <p:extLst>
      <p:ext uri="{BB962C8B-B14F-4D97-AF65-F5344CB8AC3E}">
        <p14:creationId xmlns:p14="http://schemas.microsoft.com/office/powerpoint/2010/main" val="2607077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2C6A-A218-F1CE-1D80-0A49A09B3D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01F343-9FDC-D562-634E-5E089B84109A}"/>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5" name="Picture 4" descr="A math equations on a white background&#10;&#10;Description automatically generated">
            <a:extLst>
              <a:ext uri="{FF2B5EF4-FFF2-40B4-BE49-F238E27FC236}">
                <a16:creationId xmlns:a16="http://schemas.microsoft.com/office/drawing/2014/main" id="{76074C81-7715-6241-A1FA-63CA09A33E00}"/>
              </a:ext>
            </a:extLst>
          </p:cNvPr>
          <p:cNvPicPr>
            <a:picLocks noChangeAspect="1"/>
          </p:cNvPicPr>
          <p:nvPr/>
        </p:nvPicPr>
        <p:blipFill>
          <a:blip r:embed="rId2"/>
          <a:stretch>
            <a:fillRect/>
          </a:stretch>
        </p:blipFill>
        <p:spPr>
          <a:xfrm>
            <a:off x="1847850" y="1593850"/>
            <a:ext cx="7772400" cy="3357583"/>
          </a:xfrm>
          <a:prstGeom prst="rect">
            <a:avLst/>
          </a:prstGeom>
        </p:spPr>
      </p:pic>
    </p:spTree>
    <p:extLst>
      <p:ext uri="{BB962C8B-B14F-4D97-AF65-F5344CB8AC3E}">
        <p14:creationId xmlns:p14="http://schemas.microsoft.com/office/powerpoint/2010/main" val="25821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3" name="TextBox 2">
            <a:extLst>
              <a:ext uri="{FF2B5EF4-FFF2-40B4-BE49-F238E27FC236}">
                <a16:creationId xmlns:a16="http://schemas.microsoft.com/office/drawing/2014/main" id="{90A7AF96-C735-9CB5-6837-E5260C93D2AF}"/>
              </a:ext>
            </a:extLst>
          </p:cNvPr>
          <p:cNvSpPr txBox="1"/>
          <p:nvPr/>
        </p:nvSpPr>
        <p:spPr>
          <a:xfrm>
            <a:off x="598613" y="1527015"/>
            <a:ext cx="10724044" cy="3754874"/>
          </a:xfrm>
          <a:prstGeom prst="rect">
            <a:avLst/>
          </a:prstGeom>
          <a:noFill/>
        </p:spPr>
        <p:txBody>
          <a:bodyPr wrap="square" rtlCol="0">
            <a:spAutoFit/>
          </a:bodyPr>
          <a:lstStyle/>
          <a:p>
            <a:r>
              <a:rPr lang="en-US" sz="2000" b="1" dirty="0">
                <a:latin typeface="Work Sans" pitchFamily="2" charset="77"/>
              </a:rPr>
              <a:t>The theory:</a:t>
            </a:r>
          </a:p>
          <a:p>
            <a:endParaRPr lang="en-US" sz="2000" dirty="0">
              <a:latin typeface="Work Sans" pitchFamily="2" charset="77"/>
              <a:hlinkClick r:id="rId3"/>
            </a:endParaRPr>
          </a:p>
          <a:p>
            <a:r>
              <a:rPr lang="en-US" sz="2000" dirty="0">
                <a:latin typeface="Work Sans" pitchFamily="2" charset="77"/>
                <a:hlinkClick r:id="rId3"/>
              </a:rPr>
              <a:t>Understanding Deep Learning</a:t>
            </a:r>
            <a:r>
              <a:rPr lang="en-US" sz="2000" dirty="0">
                <a:latin typeface="Work Sans" pitchFamily="2" charset="77"/>
              </a:rPr>
              <a:t>, Simon Prince, December 2023</a:t>
            </a:r>
          </a:p>
          <a:p>
            <a:endParaRPr lang="en-US" sz="2000" dirty="0">
              <a:latin typeface="Work Sans" pitchFamily="2" charset="77"/>
            </a:endParaRPr>
          </a:p>
          <a:p>
            <a:r>
              <a:rPr lang="en-GB" sz="1800" b="0" i="0" u="sng" strike="noStrike" dirty="0">
                <a:solidFill>
                  <a:srgbClr val="1155CC"/>
                </a:solidFill>
                <a:effectLst/>
                <a:latin typeface="Work Sans" pitchFamily="2" charset="77"/>
                <a:hlinkClick r:id="rId4"/>
              </a:rPr>
              <a:t>Deep Learning: Foundations and Concepts</a:t>
            </a:r>
            <a:r>
              <a:rPr lang="en-GB" sz="1800" b="0" i="0" u="none" strike="noStrike" dirty="0">
                <a:solidFill>
                  <a:srgbClr val="000000"/>
                </a:solidFill>
                <a:effectLst/>
                <a:latin typeface="Work Sans" pitchFamily="2" charset="77"/>
              </a:rPr>
              <a:t>, Christopher and Hugh Bishop, 2023</a:t>
            </a:r>
            <a:endParaRPr lang="en-US" sz="2000" b="1" dirty="0">
              <a:latin typeface="Work Sans" pitchFamily="2" charset="77"/>
            </a:endParaRPr>
          </a:p>
          <a:p>
            <a:endParaRPr lang="en-US" sz="2000" dirty="0">
              <a:latin typeface="Work Sans" pitchFamily="2" charset="77"/>
            </a:endParaRPr>
          </a:p>
          <a:p>
            <a:br>
              <a:rPr lang="en-US" sz="2000" b="1" dirty="0">
                <a:latin typeface="Work Sans" pitchFamily="2" charset="77"/>
              </a:rPr>
            </a:br>
            <a:r>
              <a:rPr lang="en-US" sz="2000" b="1" dirty="0">
                <a:latin typeface="Work Sans" pitchFamily="2" charset="77"/>
              </a:rPr>
              <a:t>The Practice:</a:t>
            </a:r>
          </a:p>
          <a:p>
            <a:endParaRPr lang="en-US" sz="2000" dirty="0">
              <a:latin typeface="Work Sans" pitchFamily="2" charset="77"/>
            </a:endParaRPr>
          </a:p>
          <a:p>
            <a:r>
              <a:rPr lang="en-US" sz="2000" dirty="0">
                <a:latin typeface="Work Sans" pitchFamily="2" charset="77"/>
                <a:hlinkClick r:id="rId5"/>
              </a:rPr>
              <a:t>Neural networks: Zero to Hero</a:t>
            </a:r>
            <a:r>
              <a:rPr lang="en-US" sz="2000" dirty="0">
                <a:latin typeface="Work Sans" pitchFamily="2" charset="77"/>
              </a:rPr>
              <a:t>, Andrej </a:t>
            </a:r>
            <a:r>
              <a:rPr lang="en-US" sz="2000" dirty="0" err="1">
                <a:latin typeface="Work Sans" pitchFamily="2" charset="77"/>
              </a:rPr>
              <a:t>Karpathy</a:t>
            </a:r>
            <a:r>
              <a:rPr lang="en-US" sz="2000" dirty="0">
                <a:latin typeface="Work Sans" pitchFamily="2" charset="77"/>
              </a:rPr>
              <a:t>, </a:t>
            </a:r>
            <a:r>
              <a:rPr lang="en-US" sz="2000" dirty="0" err="1">
                <a:latin typeface="Work Sans" pitchFamily="2" charset="77"/>
              </a:rPr>
              <a:t>Youtube</a:t>
            </a:r>
            <a:r>
              <a:rPr lang="en-US" sz="2000" dirty="0">
                <a:latin typeface="Work Sans" pitchFamily="2" charset="77"/>
              </a:rPr>
              <a:t> Lecture Series, 2022</a:t>
            </a:r>
          </a:p>
          <a:p>
            <a:endParaRPr lang="en-US" sz="2000" dirty="0">
              <a:latin typeface="Work Sans" pitchFamily="2" charset="77"/>
            </a:endParaRPr>
          </a:p>
          <a:p>
            <a:r>
              <a:rPr lang="en-US" sz="2000" dirty="0">
                <a:latin typeface="Work Sans" pitchFamily="2" charset="77"/>
                <a:hlinkClick r:id="rId6"/>
              </a:rPr>
              <a:t>Deep Learning Course</a:t>
            </a:r>
            <a:r>
              <a:rPr lang="en-US" sz="2000" dirty="0">
                <a:latin typeface="Work Sans" pitchFamily="2" charset="77"/>
              </a:rPr>
              <a:t>, François Fleuret, 2018-2022</a:t>
            </a:r>
          </a:p>
        </p:txBody>
      </p:sp>
      <p:sp>
        <p:nvSpPr>
          <p:cNvPr id="739" name="Google Shape;739;p122"/>
          <p:cNvSpPr txBox="1"/>
          <p:nvPr/>
        </p:nvSpPr>
        <p:spPr>
          <a:xfrm>
            <a:off x="469000" y="281764"/>
            <a:ext cx="11254000" cy="656614"/>
          </a:xfrm>
          <a:prstGeom prst="rect">
            <a:avLst/>
          </a:prstGeom>
          <a:noFill/>
          <a:ln>
            <a:noFill/>
          </a:ln>
        </p:spPr>
        <p:txBody>
          <a:bodyPr spcFirstLastPara="1" wrap="square" lIns="121900" tIns="121900" rIns="121900" bIns="121900" anchor="t" anchorCtr="0">
            <a:spAutoFit/>
          </a:bodyPr>
          <a:lstStyle/>
          <a:p>
            <a:pPr marL="135464">
              <a:buSzPts val="2000"/>
            </a:pPr>
            <a:r>
              <a:rPr lang="fr-CA" sz="2667" dirty="0" err="1">
                <a:latin typeface="Work Sans Light"/>
                <a:ea typeface="Work Sans Light"/>
                <a:cs typeface="Work Sans Light"/>
                <a:sym typeface="Work Sans Light"/>
              </a:rPr>
              <a:t>References</a:t>
            </a:r>
            <a:endParaRPr lang="fr-CA" sz="2667"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31959337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flowchart&#10;&#10;Description automatically generated">
            <a:extLst>
              <a:ext uri="{FF2B5EF4-FFF2-40B4-BE49-F238E27FC236}">
                <a16:creationId xmlns:a16="http://schemas.microsoft.com/office/drawing/2014/main" id="{A80874A3-0917-3225-88C1-67A5F9917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89" y="2142308"/>
            <a:ext cx="10909396" cy="2012193"/>
          </a:xfrm>
          <a:prstGeom prst="rect">
            <a:avLst/>
          </a:prstGeom>
        </p:spPr>
      </p:pic>
    </p:spTree>
    <p:extLst>
      <p:ext uri="{BB962C8B-B14F-4D97-AF65-F5344CB8AC3E}">
        <p14:creationId xmlns:p14="http://schemas.microsoft.com/office/powerpoint/2010/main" val="40614723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mathematical equation&#10;&#10;Description automatically generated">
            <a:extLst>
              <a:ext uri="{FF2B5EF4-FFF2-40B4-BE49-F238E27FC236}">
                <a16:creationId xmlns:a16="http://schemas.microsoft.com/office/drawing/2014/main" id="{C0B2AC2A-B3D7-AACA-FE46-567D47A8C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084" y="1846218"/>
            <a:ext cx="10671661" cy="2746868"/>
          </a:xfrm>
          <a:prstGeom prst="rect">
            <a:avLst/>
          </a:prstGeom>
        </p:spPr>
      </p:pic>
    </p:spTree>
    <p:extLst>
      <p:ext uri="{BB962C8B-B14F-4D97-AF65-F5344CB8AC3E}">
        <p14:creationId xmlns:p14="http://schemas.microsoft.com/office/powerpoint/2010/main" val="2693977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diagram of a mathematical equation&#10;&#10;Description automatically generated">
            <a:extLst>
              <a:ext uri="{FF2B5EF4-FFF2-40B4-BE49-F238E27FC236}">
                <a16:creationId xmlns:a16="http://schemas.microsoft.com/office/drawing/2014/main" id="{4F21AAA0-DC40-D045-7992-5EB17D57F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23" y="1805191"/>
            <a:ext cx="10952153" cy="3247617"/>
          </a:xfrm>
          <a:prstGeom prst="rect">
            <a:avLst/>
          </a:prstGeom>
        </p:spPr>
      </p:pic>
    </p:spTree>
    <p:extLst>
      <p:ext uri="{BB962C8B-B14F-4D97-AF65-F5344CB8AC3E}">
        <p14:creationId xmlns:p14="http://schemas.microsoft.com/office/powerpoint/2010/main" val="35016983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CD980-128D-E24A-6BD8-D805441F4F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6BD5B5E-D2EE-B677-3F70-0687984257BB}"/>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5" name="Picture 4" descr="A group of black letters&#10;&#10;Description automatically generated with medium confidence">
            <a:extLst>
              <a:ext uri="{FF2B5EF4-FFF2-40B4-BE49-F238E27FC236}">
                <a16:creationId xmlns:a16="http://schemas.microsoft.com/office/drawing/2014/main" id="{B751227B-E5C2-23AC-E374-511EF0190309}"/>
              </a:ext>
            </a:extLst>
          </p:cNvPr>
          <p:cNvPicPr>
            <a:picLocks noChangeAspect="1"/>
          </p:cNvPicPr>
          <p:nvPr/>
        </p:nvPicPr>
        <p:blipFill>
          <a:blip r:embed="rId2"/>
          <a:stretch>
            <a:fillRect/>
          </a:stretch>
        </p:blipFill>
        <p:spPr>
          <a:xfrm>
            <a:off x="1168400" y="2495550"/>
            <a:ext cx="7772400" cy="1472348"/>
          </a:xfrm>
          <a:prstGeom prst="rect">
            <a:avLst/>
          </a:prstGeom>
        </p:spPr>
      </p:pic>
      <p:sp>
        <p:nvSpPr>
          <p:cNvPr id="6" name="Google Shape;950;p147">
            <a:extLst>
              <a:ext uri="{FF2B5EF4-FFF2-40B4-BE49-F238E27FC236}">
                <a16:creationId xmlns:a16="http://schemas.microsoft.com/office/drawing/2014/main" id="{44A14265-DF9A-A3BE-F230-95E2DBDC76E2}"/>
              </a:ext>
            </a:extLst>
          </p:cNvPr>
          <p:cNvSpPr txBox="1"/>
          <p:nvPr/>
        </p:nvSpPr>
        <p:spPr>
          <a:xfrm>
            <a:off x="568023" y="1324464"/>
            <a:ext cx="11254000" cy="106704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dirty="0">
                <a:latin typeface="Work Sans Light"/>
                <a:ea typeface="Work Sans Light"/>
                <a:cs typeface="Work Sans Light"/>
                <a:sym typeface="Work Sans Light"/>
              </a:rPr>
              <a:t>The </a:t>
            </a:r>
            <a:r>
              <a:rPr lang="fr-CA" sz="2667" dirty="0" err="1">
                <a:latin typeface="Work Sans Light"/>
                <a:ea typeface="Work Sans Light"/>
                <a:cs typeface="Work Sans Light"/>
                <a:sym typeface="Work Sans Light"/>
              </a:rPr>
              <a:t>chain</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rule</a:t>
            </a:r>
            <a:r>
              <a:rPr lang="fr-CA" sz="2667" dirty="0">
                <a:latin typeface="Work Sans Light"/>
                <a:ea typeface="Work Sans Light"/>
                <a:cs typeface="Work Sans Light"/>
                <a:sym typeface="Work Sans Light"/>
              </a:rPr>
              <a:t> for efficient </a:t>
            </a:r>
            <a:r>
              <a:rPr lang="fr-CA" sz="2667" dirty="0" err="1">
                <a:latin typeface="Work Sans Light"/>
                <a:ea typeface="Work Sans Light"/>
                <a:cs typeface="Work Sans Light"/>
                <a:sym typeface="Work Sans Light"/>
              </a:rPr>
              <a:t>backward</a:t>
            </a:r>
            <a:r>
              <a:rPr lang="fr-CA" sz="2667" dirty="0">
                <a:latin typeface="Work Sans Light"/>
                <a:ea typeface="Work Sans Light"/>
                <a:cs typeface="Work Sans Light"/>
                <a:sym typeface="Work Sans Light"/>
              </a:rPr>
              <a:t> computation</a:t>
            </a:r>
          </a:p>
          <a:p>
            <a:pPr>
              <a:buClr>
                <a:srgbClr val="000000"/>
              </a:buClr>
              <a:buSzPts val="1400"/>
            </a:pPr>
            <a:endParaRPr lang="fr-CA" sz="2667" dirty="0">
              <a:latin typeface="Work Sans Light"/>
              <a:ea typeface="Work Sans Light"/>
              <a:cs typeface="Work Sans Light"/>
              <a:sym typeface="Work Sans Light"/>
            </a:endParaRPr>
          </a:p>
        </p:txBody>
      </p:sp>
    </p:spTree>
    <p:extLst>
      <p:ext uri="{BB962C8B-B14F-4D97-AF65-F5344CB8AC3E}">
        <p14:creationId xmlns:p14="http://schemas.microsoft.com/office/powerpoint/2010/main" val="13838505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AAB9C-4E1D-9876-31DA-BC9AAC0E4E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69C74BA-41E3-6D1F-1A8A-F4E9A7675FE2}"/>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4" name="Picture 3" descr="A math equations and numbers&#10;&#10;Description automatically generated with medium confidence">
            <a:extLst>
              <a:ext uri="{FF2B5EF4-FFF2-40B4-BE49-F238E27FC236}">
                <a16:creationId xmlns:a16="http://schemas.microsoft.com/office/drawing/2014/main" id="{06E74AAB-ACEA-42EE-A01B-E2F42FB9ADC5}"/>
              </a:ext>
            </a:extLst>
          </p:cNvPr>
          <p:cNvPicPr>
            <a:picLocks noChangeAspect="1"/>
          </p:cNvPicPr>
          <p:nvPr/>
        </p:nvPicPr>
        <p:blipFill>
          <a:blip r:embed="rId2"/>
          <a:stretch>
            <a:fillRect/>
          </a:stretch>
        </p:blipFill>
        <p:spPr>
          <a:xfrm>
            <a:off x="1579084" y="485028"/>
            <a:ext cx="7772400" cy="5900389"/>
          </a:xfrm>
          <a:prstGeom prst="rect">
            <a:avLst/>
          </a:prstGeom>
        </p:spPr>
      </p:pic>
    </p:spTree>
    <p:extLst>
      <p:ext uri="{BB962C8B-B14F-4D97-AF65-F5344CB8AC3E}">
        <p14:creationId xmlns:p14="http://schemas.microsoft.com/office/powerpoint/2010/main" val="1560615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D5469610-159B-FB1A-F550-2848200A1F47}"/>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2DD911F2-29A4-3355-BBD2-94382D0CC85E}"/>
              </a:ext>
            </a:extLst>
          </p:cNvPr>
          <p:cNvSpPr txBox="1"/>
          <p:nvPr/>
        </p:nvSpPr>
        <p:spPr>
          <a:xfrm>
            <a:off x="528267" y="1603667"/>
            <a:ext cx="11254000" cy="106704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dirty="0" err="1">
                <a:latin typeface="Work Sans Light"/>
                <a:ea typeface="Work Sans Light"/>
                <a:cs typeface="Work Sans Light"/>
                <a:sym typeface="Work Sans Light"/>
              </a:rPr>
              <a:t>Practical</a:t>
            </a:r>
            <a:r>
              <a:rPr lang="fr-CA" sz="2667" dirty="0">
                <a:latin typeface="Work Sans Light"/>
                <a:ea typeface="Work Sans Light"/>
                <a:cs typeface="Work Sans Light"/>
                <a:sym typeface="Work Sans Light"/>
              </a:rPr>
              <a:t> 1</a:t>
            </a:r>
          </a:p>
          <a:p>
            <a:pPr>
              <a:buClr>
                <a:srgbClr val="000000"/>
              </a:buClr>
              <a:buSzPts val="1400"/>
            </a:pPr>
            <a:endParaRPr lang="fr-CA" sz="2667" dirty="0">
              <a:latin typeface="Work Sans Light"/>
              <a:ea typeface="Work Sans Light"/>
              <a:cs typeface="Work Sans Light"/>
              <a:sym typeface="Work Sans Light"/>
            </a:endParaRPr>
          </a:p>
        </p:txBody>
      </p:sp>
      <p:sp>
        <p:nvSpPr>
          <p:cNvPr id="5" name="TextBox 4">
            <a:extLst>
              <a:ext uri="{FF2B5EF4-FFF2-40B4-BE49-F238E27FC236}">
                <a16:creationId xmlns:a16="http://schemas.microsoft.com/office/drawing/2014/main" id="{8D56BDAB-F2B9-B1AB-6563-6C6D3850737C}"/>
              </a:ext>
            </a:extLst>
          </p:cNvPr>
          <p:cNvSpPr txBox="1"/>
          <p:nvPr/>
        </p:nvSpPr>
        <p:spPr>
          <a:xfrm>
            <a:off x="-15903" y="6552277"/>
            <a:ext cx="4200252"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Deep Learning, Foundations and Concepts</a:t>
            </a:r>
            <a:r>
              <a:rPr lang="en-US" sz="1200" dirty="0">
                <a:solidFill>
                  <a:schemeClr val="bg1">
                    <a:lumMod val="50000"/>
                  </a:schemeClr>
                </a:solidFill>
              </a:rPr>
              <a:t>, Bishop, 2023</a:t>
            </a:r>
          </a:p>
        </p:txBody>
      </p:sp>
    </p:spTree>
    <p:extLst>
      <p:ext uri="{BB962C8B-B14F-4D97-AF65-F5344CB8AC3E}">
        <p14:creationId xmlns:p14="http://schemas.microsoft.com/office/powerpoint/2010/main" val="1690002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79F43C01-3AB4-06C9-3FD7-E7DAC482896D}"/>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76306ED3-4F8B-C1F2-A9E0-6BFC0B11FE69}"/>
              </a:ext>
            </a:extLst>
          </p:cNvPr>
          <p:cNvSpPr txBox="1"/>
          <p:nvPr/>
        </p:nvSpPr>
        <p:spPr>
          <a:xfrm>
            <a:off x="528267" y="1603667"/>
            <a:ext cx="11254000" cy="106704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dirty="0">
                <a:latin typeface="Work Sans Light"/>
                <a:ea typeface="Work Sans Light"/>
                <a:cs typeface="Work Sans Light"/>
                <a:sym typeface="Work Sans Light"/>
              </a:rPr>
              <a:t>Appendix</a:t>
            </a:r>
          </a:p>
          <a:p>
            <a:pPr>
              <a:buClr>
                <a:srgbClr val="000000"/>
              </a:buClr>
              <a:buSzPts val="1400"/>
            </a:pPr>
            <a:endParaRPr lang="fr-CA" sz="2667" dirty="0">
              <a:latin typeface="Work Sans Light"/>
              <a:ea typeface="Work Sans Light"/>
              <a:cs typeface="Work Sans Light"/>
              <a:sym typeface="Work Sans Light"/>
            </a:endParaRPr>
          </a:p>
        </p:txBody>
      </p:sp>
      <p:sp>
        <p:nvSpPr>
          <p:cNvPr id="5" name="TextBox 4">
            <a:extLst>
              <a:ext uri="{FF2B5EF4-FFF2-40B4-BE49-F238E27FC236}">
                <a16:creationId xmlns:a16="http://schemas.microsoft.com/office/drawing/2014/main" id="{CE72FB81-6AD0-26F5-5C8C-1B27EE47022E}"/>
              </a:ext>
            </a:extLst>
          </p:cNvPr>
          <p:cNvSpPr txBox="1"/>
          <p:nvPr/>
        </p:nvSpPr>
        <p:spPr>
          <a:xfrm>
            <a:off x="-15903" y="6552277"/>
            <a:ext cx="4200252"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Deep Learning, Foundations and Concepts</a:t>
            </a:r>
            <a:r>
              <a:rPr lang="en-US" sz="1200" dirty="0">
                <a:solidFill>
                  <a:schemeClr val="bg1">
                    <a:lumMod val="50000"/>
                  </a:schemeClr>
                </a:solidFill>
              </a:rPr>
              <a:t>, Bishop, 2023</a:t>
            </a:r>
          </a:p>
        </p:txBody>
      </p:sp>
    </p:spTree>
    <p:extLst>
      <p:ext uri="{BB962C8B-B14F-4D97-AF65-F5344CB8AC3E}">
        <p14:creationId xmlns:p14="http://schemas.microsoft.com/office/powerpoint/2010/main" val="21608473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BD9A9A24-74E0-0AF0-11BC-A677986FCD80}"/>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346E1B55-DD7D-0CB3-1B7D-3EF4284EE94B}"/>
              </a:ext>
            </a:extLst>
          </p:cNvPr>
          <p:cNvSpPr txBox="1"/>
          <p:nvPr/>
        </p:nvSpPr>
        <p:spPr>
          <a:xfrm>
            <a:off x="544169" y="767872"/>
            <a:ext cx="11254000" cy="106704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dirty="0">
                <a:latin typeface="Work Sans Light"/>
                <a:ea typeface="Work Sans Light"/>
                <a:cs typeface="Work Sans Light"/>
                <a:sym typeface="Work Sans Light"/>
              </a:rPr>
              <a:t>Training neural networks </a:t>
            </a:r>
            <a:r>
              <a:rPr lang="fr-CA" sz="2667" dirty="0" err="1">
                <a:latin typeface="Work Sans Light"/>
                <a:ea typeface="Work Sans Light"/>
                <a:cs typeface="Work Sans Light"/>
                <a:sym typeface="Work Sans Light"/>
              </a:rPr>
              <a:t>with</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backpropagation</a:t>
            </a:r>
            <a:endParaRPr lang="fr-CA" sz="2667" dirty="0">
              <a:latin typeface="Work Sans Light"/>
              <a:ea typeface="Work Sans Light"/>
              <a:cs typeface="Work Sans Light"/>
              <a:sym typeface="Work Sans Light"/>
            </a:endParaRPr>
          </a:p>
          <a:p>
            <a:pPr>
              <a:buClr>
                <a:srgbClr val="000000"/>
              </a:buClr>
              <a:buSzPts val="1400"/>
            </a:pPr>
            <a:endParaRPr lang="fr-CA" sz="2667" dirty="0">
              <a:latin typeface="Work Sans Light"/>
              <a:ea typeface="Work Sans Light"/>
              <a:cs typeface="Work Sans Light"/>
              <a:sym typeface="Work Sans Light"/>
            </a:endParaRPr>
          </a:p>
        </p:txBody>
      </p:sp>
      <p:pic>
        <p:nvPicPr>
          <p:cNvPr id="3" name="Picture 2" descr="A mathematical equation with numbers and symbols&#10;&#10;Description automatically generated">
            <a:extLst>
              <a:ext uri="{FF2B5EF4-FFF2-40B4-BE49-F238E27FC236}">
                <a16:creationId xmlns:a16="http://schemas.microsoft.com/office/drawing/2014/main" id="{6E4BC94E-8F47-1CC4-A12F-EC6491C06981}"/>
              </a:ext>
            </a:extLst>
          </p:cNvPr>
          <p:cNvPicPr>
            <a:picLocks noChangeAspect="1"/>
          </p:cNvPicPr>
          <p:nvPr/>
        </p:nvPicPr>
        <p:blipFill>
          <a:blip r:embed="rId3"/>
          <a:stretch>
            <a:fillRect/>
          </a:stretch>
        </p:blipFill>
        <p:spPr>
          <a:xfrm>
            <a:off x="2971579" y="5315999"/>
            <a:ext cx="4165600" cy="1231900"/>
          </a:xfrm>
          <a:prstGeom prst="rect">
            <a:avLst/>
          </a:prstGeom>
        </p:spPr>
      </p:pic>
      <p:pic>
        <p:nvPicPr>
          <p:cNvPr id="5" name="Picture 4" descr="A black and white symbol&#10;&#10;Description automatically generated">
            <a:extLst>
              <a:ext uri="{FF2B5EF4-FFF2-40B4-BE49-F238E27FC236}">
                <a16:creationId xmlns:a16="http://schemas.microsoft.com/office/drawing/2014/main" id="{628DA7A1-097B-0203-45A0-6889AE7BA74C}"/>
              </a:ext>
            </a:extLst>
          </p:cNvPr>
          <p:cNvPicPr>
            <a:picLocks noChangeAspect="1"/>
          </p:cNvPicPr>
          <p:nvPr/>
        </p:nvPicPr>
        <p:blipFill>
          <a:blip r:embed="rId4"/>
          <a:stretch>
            <a:fillRect/>
          </a:stretch>
        </p:blipFill>
        <p:spPr>
          <a:xfrm>
            <a:off x="3244629" y="1583354"/>
            <a:ext cx="3619500" cy="1574800"/>
          </a:xfrm>
          <a:prstGeom prst="rect">
            <a:avLst/>
          </a:prstGeom>
        </p:spPr>
      </p:pic>
      <p:pic>
        <p:nvPicPr>
          <p:cNvPr id="7" name="Picture 6" descr="A black and white math equation&#10;&#10;Description automatically generated with medium confidence">
            <a:extLst>
              <a:ext uri="{FF2B5EF4-FFF2-40B4-BE49-F238E27FC236}">
                <a16:creationId xmlns:a16="http://schemas.microsoft.com/office/drawing/2014/main" id="{E8638AD5-7814-8FAE-534D-9A7F949B2CCF}"/>
              </a:ext>
            </a:extLst>
          </p:cNvPr>
          <p:cNvPicPr>
            <a:picLocks noChangeAspect="1"/>
          </p:cNvPicPr>
          <p:nvPr/>
        </p:nvPicPr>
        <p:blipFill>
          <a:blip r:embed="rId5"/>
          <a:stretch>
            <a:fillRect/>
          </a:stretch>
        </p:blipFill>
        <p:spPr>
          <a:xfrm>
            <a:off x="2863629" y="3282845"/>
            <a:ext cx="4381500" cy="1574800"/>
          </a:xfrm>
          <a:prstGeom prst="rect">
            <a:avLst/>
          </a:prstGeom>
        </p:spPr>
      </p:pic>
      <p:sp>
        <p:nvSpPr>
          <p:cNvPr id="8" name="Google Shape;950;p147">
            <a:extLst>
              <a:ext uri="{FF2B5EF4-FFF2-40B4-BE49-F238E27FC236}">
                <a16:creationId xmlns:a16="http://schemas.microsoft.com/office/drawing/2014/main" id="{BCE3FA6D-9670-5097-C3B1-BCC57F7C075E}"/>
              </a:ext>
            </a:extLst>
          </p:cNvPr>
          <p:cNvSpPr txBox="1"/>
          <p:nvPr/>
        </p:nvSpPr>
        <p:spPr>
          <a:xfrm>
            <a:off x="7073516" y="2114412"/>
            <a:ext cx="2126144" cy="492402"/>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1600" dirty="0" err="1">
                <a:latin typeface="Work Sans Light"/>
                <a:ea typeface="Work Sans Light"/>
                <a:cs typeface="Work Sans Light"/>
                <a:sym typeface="Work Sans Light"/>
              </a:rPr>
              <a:t>Error</a:t>
            </a:r>
            <a:r>
              <a:rPr lang="fr-CA" sz="1600" dirty="0">
                <a:latin typeface="Work Sans Light"/>
                <a:ea typeface="Work Sans Light"/>
                <a:cs typeface="Work Sans Light"/>
                <a:sym typeface="Work Sans Light"/>
              </a:rPr>
              <a:t> </a:t>
            </a:r>
            <a:r>
              <a:rPr lang="fr-CA" sz="1600" dirty="0" err="1">
                <a:latin typeface="Work Sans Light"/>
                <a:ea typeface="Work Sans Light"/>
                <a:cs typeface="Work Sans Light"/>
                <a:sym typeface="Work Sans Light"/>
              </a:rPr>
              <a:t>function</a:t>
            </a:r>
            <a:endParaRPr lang="fr-CA" sz="1600" dirty="0">
              <a:latin typeface="Work Sans Light"/>
              <a:ea typeface="Work Sans Light"/>
              <a:cs typeface="Work Sans Light"/>
              <a:sym typeface="Work Sans Light"/>
            </a:endParaRPr>
          </a:p>
        </p:txBody>
      </p:sp>
      <p:sp>
        <p:nvSpPr>
          <p:cNvPr id="9" name="Google Shape;950;p147">
            <a:extLst>
              <a:ext uri="{FF2B5EF4-FFF2-40B4-BE49-F238E27FC236}">
                <a16:creationId xmlns:a16="http://schemas.microsoft.com/office/drawing/2014/main" id="{F8935F66-4A60-D03B-8BCB-3B5A7129D546}"/>
              </a:ext>
            </a:extLst>
          </p:cNvPr>
          <p:cNvSpPr txBox="1"/>
          <p:nvPr/>
        </p:nvSpPr>
        <p:spPr>
          <a:xfrm>
            <a:off x="7123972" y="3824044"/>
            <a:ext cx="2126144" cy="492402"/>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1600" dirty="0">
                <a:latin typeface="Work Sans Light"/>
                <a:ea typeface="Work Sans Light"/>
                <a:cs typeface="Work Sans Light"/>
                <a:sym typeface="Work Sans Light"/>
              </a:rPr>
              <a:t>SSE </a:t>
            </a:r>
            <a:r>
              <a:rPr lang="fr-CA" sz="1600" dirty="0" err="1">
                <a:latin typeface="Work Sans Light"/>
                <a:ea typeface="Work Sans Light"/>
                <a:cs typeface="Work Sans Light"/>
                <a:sym typeface="Work Sans Light"/>
              </a:rPr>
              <a:t>example</a:t>
            </a:r>
            <a:endParaRPr lang="fr-CA" sz="1600" dirty="0">
              <a:latin typeface="Work Sans Light"/>
              <a:ea typeface="Work Sans Light"/>
              <a:cs typeface="Work Sans Light"/>
              <a:sym typeface="Work Sans Light"/>
            </a:endParaRPr>
          </a:p>
        </p:txBody>
      </p:sp>
      <p:sp>
        <p:nvSpPr>
          <p:cNvPr id="10" name="Google Shape;950;p147">
            <a:extLst>
              <a:ext uri="{FF2B5EF4-FFF2-40B4-BE49-F238E27FC236}">
                <a16:creationId xmlns:a16="http://schemas.microsoft.com/office/drawing/2014/main" id="{11B1AD59-CA51-E0A7-0197-0A7A941A1487}"/>
              </a:ext>
            </a:extLst>
          </p:cNvPr>
          <p:cNvSpPr txBox="1"/>
          <p:nvPr/>
        </p:nvSpPr>
        <p:spPr>
          <a:xfrm>
            <a:off x="7123972" y="5586154"/>
            <a:ext cx="2126144" cy="492402"/>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1600" dirty="0">
                <a:latin typeface="Work Sans Light"/>
                <a:ea typeface="Work Sans Light"/>
                <a:cs typeface="Work Sans Light"/>
                <a:sym typeface="Work Sans Light"/>
              </a:rPr>
              <a:t>Chain </a:t>
            </a:r>
            <a:r>
              <a:rPr lang="fr-CA" sz="1600" dirty="0" err="1">
                <a:latin typeface="Work Sans Light"/>
                <a:ea typeface="Work Sans Light"/>
                <a:cs typeface="Work Sans Light"/>
                <a:sym typeface="Work Sans Light"/>
              </a:rPr>
              <a:t>rule</a:t>
            </a:r>
            <a:endParaRPr lang="fr-CA" sz="1600" dirty="0">
              <a:latin typeface="Work Sans Light"/>
              <a:ea typeface="Work Sans Light"/>
              <a:cs typeface="Work Sans Light"/>
              <a:sym typeface="Work Sans Light"/>
            </a:endParaRPr>
          </a:p>
        </p:txBody>
      </p:sp>
      <p:sp>
        <p:nvSpPr>
          <p:cNvPr id="11" name="TextBox 10">
            <a:extLst>
              <a:ext uri="{FF2B5EF4-FFF2-40B4-BE49-F238E27FC236}">
                <a16:creationId xmlns:a16="http://schemas.microsoft.com/office/drawing/2014/main" id="{1A7BCACE-D699-B2B6-9385-4DC59A5D33F4}"/>
              </a:ext>
            </a:extLst>
          </p:cNvPr>
          <p:cNvSpPr txBox="1"/>
          <p:nvPr/>
        </p:nvSpPr>
        <p:spPr>
          <a:xfrm>
            <a:off x="-15903" y="6552277"/>
            <a:ext cx="4200252"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6">
                  <a:extLst>
                    <a:ext uri="{A12FA001-AC4F-418D-AE19-62706E023703}">
                      <ahyp:hlinkClr xmlns:ahyp="http://schemas.microsoft.com/office/drawing/2018/hyperlinkcolor" val="tx"/>
                    </a:ext>
                  </a:extLst>
                </a:hlinkClick>
              </a:rPr>
              <a:t>Deep Learning, Foundations and Concepts</a:t>
            </a:r>
            <a:r>
              <a:rPr lang="en-US" sz="1200" dirty="0">
                <a:solidFill>
                  <a:schemeClr val="bg1">
                    <a:lumMod val="50000"/>
                  </a:schemeClr>
                </a:solidFill>
              </a:rPr>
              <a:t>, Bishop, 2023</a:t>
            </a:r>
          </a:p>
        </p:txBody>
      </p:sp>
    </p:spTree>
    <p:extLst>
      <p:ext uri="{BB962C8B-B14F-4D97-AF65-F5344CB8AC3E}">
        <p14:creationId xmlns:p14="http://schemas.microsoft.com/office/powerpoint/2010/main" val="27853786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9E8A9E2B-37FB-7846-1C70-A04DE77013DF}"/>
            </a:ext>
          </a:extLst>
        </p:cNvPr>
        <p:cNvGrpSpPr/>
        <p:nvPr/>
      </p:nvGrpSpPr>
      <p:grpSpPr>
        <a:xfrm>
          <a:off x="0" y="0"/>
          <a:ext cx="0" cy="0"/>
          <a:chOff x="0" y="0"/>
          <a:chExt cx="0" cy="0"/>
        </a:xfrm>
      </p:grpSpPr>
      <p:sp>
        <p:nvSpPr>
          <p:cNvPr id="950" name="Google Shape;950;p147">
            <a:extLst>
              <a:ext uri="{FF2B5EF4-FFF2-40B4-BE49-F238E27FC236}">
                <a16:creationId xmlns:a16="http://schemas.microsoft.com/office/drawing/2014/main" id="{70426023-B584-6CF9-D3E7-4021D1D570D8}"/>
              </a:ext>
            </a:extLst>
          </p:cNvPr>
          <p:cNvSpPr txBox="1"/>
          <p:nvPr/>
        </p:nvSpPr>
        <p:spPr>
          <a:xfrm>
            <a:off x="528267" y="1603667"/>
            <a:ext cx="11254000" cy="106704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fr-CA" sz="2667" dirty="0" err="1">
                <a:latin typeface="Work Sans Light"/>
                <a:ea typeface="Work Sans Light"/>
                <a:cs typeface="Work Sans Light"/>
                <a:sym typeface="Work Sans Light"/>
              </a:rPr>
              <a:t>Sanity</a:t>
            </a:r>
            <a:r>
              <a:rPr lang="fr-CA" sz="2667" dirty="0">
                <a:latin typeface="Work Sans Light"/>
                <a:ea typeface="Work Sans Light"/>
                <a:cs typeface="Work Sans Light"/>
                <a:sym typeface="Work Sans Light"/>
              </a:rPr>
              <a:t> checking </a:t>
            </a:r>
            <a:r>
              <a:rPr lang="fr-CA" sz="2667" dirty="0" err="1">
                <a:latin typeface="Work Sans Light"/>
                <a:ea typeface="Work Sans Light"/>
                <a:cs typeface="Work Sans Light"/>
                <a:sym typeface="Work Sans Light"/>
              </a:rPr>
              <a:t>with</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finite</a:t>
            </a:r>
            <a:r>
              <a:rPr lang="fr-CA" sz="2667" dirty="0">
                <a:latin typeface="Work Sans Light"/>
                <a:ea typeface="Work Sans Light"/>
                <a:cs typeface="Work Sans Light"/>
                <a:sym typeface="Work Sans Light"/>
              </a:rPr>
              <a:t> </a:t>
            </a:r>
            <a:r>
              <a:rPr lang="fr-CA" sz="2667" dirty="0" err="1">
                <a:latin typeface="Work Sans Light"/>
                <a:ea typeface="Work Sans Light"/>
                <a:cs typeface="Work Sans Light"/>
                <a:sym typeface="Work Sans Light"/>
              </a:rPr>
              <a:t>differences</a:t>
            </a:r>
            <a:endParaRPr lang="fr-CA" sz="2667" dirty="0">
              <a:latin typeface="Work Sans Light"/>
              <a:ea typeface="Work Sans Light"/>
              <a:cs typeface="Work Sans Light"/>
              <a:sym typeface="Work Sans Light"/>
            </a:endParaRPr>
          </a:p>
          <a:p>
            <a:pPr>
              <a:buClr>
                <a:srgbClr val="000000"/>
              </a:buClr>
              <a:buSzPts val="1400"/>
            </a:pPr>
            <a:endParaRPr lang="fr-CA" sz="2667" dirty="0">
              <a:latin typeface="Work Sans Light"/>
              <a:ea typeface="Work Sans Light"/>
              <a:cs typeface="Work Sans Light"/>
              <a:sym typeface="Work Sans Light"/>
            </a:endParaRPr>
          </a:p>
        </p:txBody>
      </p:sp>
      <p:pic>
        <p:nvPicPr>
          <p:cNvPr id="4" name="Picture 3" descr="A mathematical equation with numbers&#10;&#10;Description automatically generated">
            <a:extLst>
              <a:ext uri="{FF2B5EF4-FFF2-40B4-BE49-F238E27FC236}">
                <a16:creationId xmlns:a16="http://schemas.microsoft.com/office/drawing/2014/main" id="{F22F461A-CF99-82A4-301B-ECE6C863853E}"/>
              </a:ext>
            </a:extLst>
          </p:cNvPr>
          <p:cNvPicPr>
            <a:picLocks noChangeAspect="1"/>
          </p:cNvPicPr>
          <p:nvPr/>
        </p:nvPicPr>
        <p:blipFill>
          <a:blip r:embed="rId3"/>
          <a:stretch>
            <a:fillRect/>
          </a:stretch>
        </p:blipFill>
        <p:spPr>
          <a:xfrm>
            <a:off x="2895600" y="2857500"/>
            <a:ext cx="6400800" cy="1143000"/>
          </a:xfrm>
          <a:prstGeom prst="rect">
            <a:avLst/>
          </a:prstGeom>
        </p:spPr>
      </p:pic>
      <p:sp>
        <p:nvSpPr>
          <p:cNvPr id="5" name="TextBox 4">
            <a:extLst>
              <a:ext uri="{FF2B5EF4-FFF2-40B4-BE49-F238E27FC236}">
                <a16:creationId xmlns:a16="http://schemas.microsoft.com/office/drawing/2014/main" id="{AC27E3F0-EAC8-F518-3F69-CD233F356008}"/>
              </a:ext>
            </a:extLst>
          </p:cNvPr>
          <p:cNvSpPr txBox="1"/>
          <p:nvPr/>
        </p:nvSpPr>
        <p:spPr>
          <a:xfrm>
            <a:off x="-15903" y="6552277"/>
            <a:ext cx="4200252"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Deep Learning, Foundations and Concepts</a:t>
            </a:r>
            <a:r>
              <a:rPr lang="en-US" sz="1200" dirty="0">
                <a:solidFill>
                  <a:schemeClr val="bg1">
                    <a:lumMod val="50000"/>
                  </a:schemeClr>
                </a:solidFill>
              </a:rPr>
              <a:t>, Bishop, 2023</a:t>
            </a:r>
          </a:p>
        </p:txBody>
      </p:sp>
    </p:spTree>
    <p:extLst>
      <p:ext uri="{BB962C8B-B14F-4D97-AF65-F5344CB8AC3E}">
        <p14:creationId xmlns:p14="http://schemas.microsoft.com/office/powerpoint/2010/main" val="28413442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49">
          <a:extLst>
            <a:ext uri="{FF2B5EF4-FFF2-40B4-BE49-F238E27FC236}">
              <a16:creationId xmlns:a16="http://schemas.microsoft.com/office/drawing/2014/main" id="{41568583-86B9-287C-B626-B98C4F1BAD34}"/>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17162117-D162-5192-4A4C-5D7B5D285B0E}"/>
              </a:ext>
            </a:extLst>
          </p:cNvPr>
          <p:cNvPicPr>
            <a:picLocks noChangeAspect="1"/>
          </p:cNvPicPr>
          <p:nvPr/>
        </p:nvPicPr>
        <p:blipFill>
          <a:blip r:embed="rId3"/>
          <a:stretch>
            <a:fillRect/>
          </a:stretch>
        </p:blipFill>
        <p:spPr>
          <a:xfrm>
            <a:off x="3299268" y="286246"/>
            <a:ext cx="5889192" cy="5879990"/>
          </a:xfrm>
          <a:prstGeom prst="rect">
            <a:avLst/>
          </a:prstGeom>
        </p:spPr>
      </p:pic>
      <p:sp>
        <p:nvSpPr>
          <p:cNvPr id="5" name="TextBox 4">
            <a:extLst>
              <a:ext uri="{FF2B5EF4-FFF2-40B4-BE49-F238E27FC236}">
                <a16:creationId xmlns:a16="http://schemas.microsoft.com/office/drawing/2014/main" id="{11E0E802-716A-32BC-5288-2637A98321BE}"/>
              </a:ext>
            </a:extLst>
          </p:cNvPr>
          <p:cNvSpPr txBox="1"/>
          <p:nvPr/>
        </p:nvSpPr>
        <p:spPr>
          <a:xfrm>
            <a:off x="-15903" y="6552277"/>
            <a:ext cx="4200252"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Deep Learning, Foundations and Concepts</a:t>
            </a:r>
            <a:r>
              <a:rPr lang="en-US" sz="1200" dirty="0">
                <a:solidFill>
                  <a:schemeClr val="bg1">
                    <a:lumMod val="50000"/>
                  </a:schemeClr>
                </a:solidFill>
              </a:rPr>
              <a:t>, Bishop, 2023</a:t>
            </a:r>
          </a:p>
        </p:txBody>
      </p:sp>
    </p:spTree>
    <p:extLst>
      <p:ext uri="{BB962C8B-B14F-4D97-AF65-F5344CB8AC3E}">
        <p14:creationId xmlns:p14="http://schemas.microsoft.com/office/powerpoint/2010/main" val="2136697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14663</TotalTime>
  <Words>2531</Words>
  <Application>Microsoft Macintosh PowerPoint</Application>
  <PresentationFormat>Widescreen</PresentationFormat>
  <Paragraphs>456</Paragraphs>
  <Slides>103</Slides>
  <Notes>79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103</vt:i4>
      </vt:variant>
    </vt:vector>
  </HeadingPairs>
  <TitlesOfParts>
    <vt:vector size="116" baseType="lpstr">
      <vt:lpstr>Arial</vt:lpstr>
      <vt:lpstr>Calibri</vt:lpstr>
      <vt:lpstr>Calibri Light</vt:lpstr>
      <vt:lpstr>Cambria Math</vt:lpstr>
      <vt:lpstr>Courier New</vt:lpstr>
      <vt:lpstr>Menlo</vt:lpstr>
      <vt:lpstr>Raleway</vt:lpstr>
      <vt:lpstr>Segoe Script</vt:lpstr>
      <vt:lpstr>Times New Roman</vt:lpstr>
      <vt:lpstr>Work Sans</vt:lpstr>
      <vt:lpstr>Work Sans Light</vt:lpstr>
      <vt:lpstr>Work Sans SemiBold</vt:lpstr>
      <vt:lpstr>Office Theme</vt:lpstr>
      <vt:lpstr>Deep learning Unpacking Transformers, LLMs and image generation</vt:lpstr>
      <vt:lpstr>About us: Olivier Koch</vt:lpstr>
      <vt:lpstr>About us: Remi Verronneau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Try it yourself!</vt:lpstr>
      <vt:lpstr>PowerPoint Presentation</vt:lpstr>
      <vt:lpstr>PowerPoint Presentation</vt:lpstr>
      <vt:lpstr>PowerPoint Presentation</vt:lpstr>
      <vt:lpstr>PowerPoint Presentation</vt:lpstr>
      <vt:lpstr>PowerPoint Presentation</vt:lpstr>
      <vt:lpstr>PowerPoint Presentation</vt:lpstr>
      <vt:lpstr>The science of human feedback (alignment)</vt:lpstr>
      <vt:lpstr>PowerPoint Presentation</vt:lpstr>
      <vt:lpstr>The Cambrian explosion of foundational models</vt:lpstr>
      <vt:lpstr>Experimentation is getting much easier</vt:lpstr>
      <vt:lpstr>… but research is far from over</vt:lpstr>
      <vt:lpstr>PowerPoint Presentation</vt:lpstr>
      <vt:lpstr>PowerPoint Presentation</vt:lpstr>
      <vt:lpstr>Syllabus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Unpacking Transformers, LLMs and image generation</dc:title>
  <dc:creator>Olivier Koch</dc:creator>
  <cp:lastModifiedBy>Olivier Koch</cp:lastModifiedBy>
  <cp:revision>29</cp:revision>
  <dcterms:created xsi:type="dcterms:W3CDTF">2024-01-05T14:51:14Z</dcterms:created>
  <dcterms:modified xsi:type="dcterms:W3CDTF">2024-03-03T17:03:54Z</dcterms:modified>
</cp:coreProperties>
</file>